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6898b2e7d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6898b2e7d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b88f9a149f_3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b88f9a149f_3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6898b2e7d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6898b2e7d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b8d53a9e2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b8d53a9e2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b88f9a149f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b88f9a149f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b8d53a9e2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b8d53a9e2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b8d53a9e2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b8d53a9e2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b8d53a9e2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b8d53a9e2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b8e9baf5a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b8e9baf5a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b8eebc94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b8eebc94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bc8d9611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bc8d9611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6916b5b97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6916b5b97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6916b5b976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6916b5b976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6916b5b976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6916b5b976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6a006b24a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6a006b24a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6a006b24a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6a006b24a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6a006b24a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6a006b24a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6a006b24a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6a006b24a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6a006b24a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6a006b24a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6a006b24a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6a006b24a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6a006b24ad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6a006b24ad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6898b2e7d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6898b2e7d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6a006b24a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6a006b24a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6a006b24a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6a006b24a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6a006b24ad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6a006b24ad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6a006b24ad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6a006b24ad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bc8d9611a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bc8d9611a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bc8d9611a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bc8d9611a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bc924e73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bc924e73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bcf21c116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bcf21c116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bcf21c116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bcf21c116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bcf21c116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bcf21c116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6898b2e7d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6898b2e7d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bd041ada00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bd041ada00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bd041ada00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bd041ada00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c182f6d5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c182f6d57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c48d433cf7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c48d433cf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c182f6d57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c182f6d57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6c2625c6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6c2625c6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c48d433cf7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c48d433cf7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c182f6d57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c182f6d57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c48d433cf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c48d433cf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c48d433cf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c48d433cf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6898b2e7d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6898b2e7d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c5058831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c5058831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c50588319c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c50588319c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c50588319c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c50588319c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c50588319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c50588319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c50588319c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c50588319c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c50588319c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c50588319c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c48d433cf7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c48d433cf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c48d433cf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c48d433cf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c48d433cf7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c48d433cf7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c48d433cf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c48d433cf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6898b2e7d6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6898b2e7d6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2c48d433cf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2c48d433cf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6c2625c6b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6c2625c6b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6c2625c6b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26c2625c6b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26c2625c6b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26c2625c6b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2c5036be7d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2c5036be7d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c5036be7d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c5036be7d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6898b2e7d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6898b2e7d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f1b1023fb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f1b1023fb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898b2e7d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6898b2e7d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dk1"/>
              </a:buClr>
              <a:buSzPts val="1800"/>
              <a:buChar char="●"/>
              <a:defRPr>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0"/>
              </a:spcBef>
              <a:spcAft>
                <a:spcPts val="0"/>
              </a:spcAft>
              <a:buClr>
                <a:schemeClr val="dk1"/>
              </a:buClr>
              <a:buSzPts val="1400"/>
              <a:buChar char="■"/>
              <a:defRPr>
                <a:solidFill>
                  <a:schemeClr val="dk1"/>
                </a:solidFill>
              </a:defRPr>
            </a:lvl3pPr>
            <a:lvl4pPr indent="-317500" lvl="3" marL="1828800" rtl="0">
              <a:spcBef>
                <a:spcPts val="0"/>
              </a:spcBef>
              <a:spcAft>
                <a:spcPts val="0"/>
              </a:spcAft>
              <a:buClr>
                <a:schemeClr val="dk1"/>
              </a:buClr>
              <a:buSzPts val="1400"/>
              <a:buChar char="●"/>
              <a:defRPr>
                <a:solidFill>
                  <a:schemeClr val="dk1"/>
                </a:solidFill>
              </a:defRPr>
            </a:lvl4pPr>
            <a:lvl5pPr indent="-317500" lvl="4" marL="2286000" rtl="0">
              <a:spcBef>
                <a:spcPts val="0"/>
              </a:spcBef>
              <a:spcAft>
                <a:spcPts val="0"/>
              </a:spcAft>
              <a:buClr>
                <a:schemeClr val="dk1"/>
              </a:buClr>
              <a:buSzPts val="1400"/>
              <a:buChar char="○"/>
              <a:defRPr>
                <a:solidFill>
                  <a:schemeClr val="dk1"/>
                </a:solidFill>
              </a:defRPr>
            </a:lvl5pPr>
            <a:lvl6pPr indent="-317500" lvl="5" marL="2743200" rtl="0">
              <a:spcBef>
                <a:spcPts val="0"/>
              </a:spcBef>
              <a:spcAft>
                <a:spcPts val="0"/>
              </a:spcAft>
              <a:buClr>
                <a:schemeClr val="dk1"/>
              </a:buClr>
              <a:buSzPts val="1400"/>
              <a:buChar char="■"/>
              <a:defRPr>
                <a:solidFill>
                  <a:schemeClr val="dk1"/>
                </a:solidFill>
              </a:defRPr>
            </a:lvl6pPr>
            <a:lvl7pPr indent="-317500" lvl="6" marL="3200400" rtl="0">
              <a:spcBef>
                <a:spcPts val="0"/>
              </a:spcBef>
              <a:spcAft>
                <a:spcPts val="0"/>
              </a:spcAft>
              <a:buClr>
                <a:schemeClr val="dk1"/>
              </a:buClr>
              <a:buSzPts val="1400"/>
              <a:buChar char="●"/>
              <a:defRPr>
                <a:solidFill>
                  <a:schemeClr val="dk1"/>
                </a:solidFill>
              </a:defRPr>
            </a:lvl7pPr>
            <a:lvl8pPr indent="-317500" lvl="7" marL="3657600" rtl="0">
              <a:spcBef>
                <a:spcPts val="0"/>
              </a:spcBef>
              <a:spcAft>
                <a:spcPts val="0"/>
              </a:spcAft>
              <a:buClr>
                <a:schemeClr val="dk1"/>
              </a:buClr>
              <a:buSzPts val="1400"/>
              <a:buChar char="○"/>
              <a:defRPr>
                <a:solidFill>
                  <a:schemeClr val="dk1"/>
                </a:solidFill>
              </a:defRPr>
            </a:lvl8pPr>
            <a:lvl9pPr indent="-317500" lvl="8" marL="4114800" rtl="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lt2"/>
              </a:buClr>
              <a:buSzPts val="1800"/>
              <a:buChar char="●"/>
              <a:defRPr sz="1800">
                <a:solidFill>
                  <a:schemeClr val="lt2"/>
                </a:solidFill>
              </a:defRPr>
            </a:lvl1pPr>
            <a:lvl2pPr indent="-317500" lvl="1" marL="914400" rtl="0">
              <a:lnSpc>
                <a:spcPct val="115000"/>
              </a:lnSpc>
              <a:spcBef>
                <a:spcPts val="0"/>
              </a:spcBef>
              <a:spcAft>
                <a:spcPts val="0"/>
              </a:spcAft>
              <a:buClr>
                <a:schemeClr val="lt2"/>
              </a:buClr>
              <a:buSzPts val="1400"/>
              <a:buChar char="○"/>
              <a:defRPr>
                <a:solidFill>
                  <a:schemeClr val="lt2"/>
                </a:solidFill>
              </a:defRPr>
            </a:lvl2pPr>
            <a:lvl3pPr indent="-317500" lvl="2" marL="1371600" rtl="0">
              <a:lnSpc>
                <a:spcPct val="115000"/>
              </a:lnSpc>
              <a:spcBef>
                <a:spcPts val="0"/>
              </a:spcBef>
              <a:spcAft>
                <a:spcPts val="0"/>
              </a:spcAft>
              <a:buClr>
                <a:schemeClr val="lt2"/>
              </a:buClr>
              <a:buSzPts val="1400"/>
              <a:buChar char="■"/>
              <a:defRPr>
                <a:solidFill>
                  <a:schemeClr val="lt2"/>
                </a:solidFill>
              </a:defRPr>
            </a:lvl3pPr>
            <a:lvl4pPr indent="-317500" lvl="3" marL="1828800" rtl="0">
              <a:lnSpc>
                <a:spcPct val="115000"/>
              </a:lnSpc>
              <a:spcBef>
                <a:spcPts val="0"/>
              </a:spcBef>
              <a:spcAft>
                <a:spcPts val="0"/>
              </a:spcAft>
              <a:buClr>
                <a:schemeClr val="lt2"/>
              </a:buClr>
              <a:buSzPts val="1400"/>
              <a:buChar char="●"/>
              <a:defRPr>
                <a:solidFill>
                  <a:schemeClr val="lt2"/>
                </a:solidFill>
              </a:defRPr>
            </a:lvl4pPr>
            <a:lvl5pPr indent="-317500" lvl="4" marL="2286000" rtl="0">
              <a:lnSpc>
                <a:spcPct val="115000"/>
              </a:lnSpc>
              <a:spcBef>
                <a:spcPts val="0"/>
              </a:spcBef>
              <a:spcAft>
                <a:spcPts val="0"/>
              </a:spcAft>
              <a:buClr>
                <a:schemeClr val="lt2"/>
              </a:buClr>
              <a:buSzPts val="1400"/>
              <a:buChar char="○"/>
              <a:defRPr>
                <a:solidFill>
                  <a:schemeClr val="lt2"/>
                </a:solidFill>
              </a:defRPr>
            </a:lvl5pPr>
            <a:lvl6pPr indent="-317500" lvl="5" marL="2743200" rtl="0">
              <a:lnSpc>
                <a:spcPct val="115000"/>
              </a:lnSpc>
              <a:spcBef>
                <a:spcPts val="0"/>
              </a:spcBef>
              <a:spcAft>
                <a:spcPts val="0"/>
              </a:spcAft>
              <a:buClr>
                <a:schemeClr val="lt2"/>
              </a:buClr>
              <a:buSzPts val="1400"/>
              <a:buChar char="■"/>
              <a:defRPr>
                <a:solidFill>
                  <a:schemeClr val="lt2"/>
                </a:solidFill>
              </a:defRPr>
            </a:lvl6pPr>
            <a:lvl7pPr indent="-317500" lvl="6" marL="3200400" rtl="0">
              <a:lnSpc>
                <a:spcPct val="115000"/>
              </a:lnSpc>
              <a:spcBef>
                <a:spcPts val="0"/>
              </a:spcBef>
              <a:spcAft>
                <a:spcPts val="0"/>
              </a:spcAft>
              <a:buClr>
                <a:schemeClr val="lt2"/>
              </a:buClr>
              <a:buSzPts val="1400"/>
              <a:buChar char="●"/>
              <a:defRPr>
                <a:solidFill>
                  <a:schemeClr val="lt2"/>
                </a:solidFill>
              </a:defRPr>
            </a:lvl7pPr>
            <a:lvl8pPr indent="-317500" lvl="7" marL="3657600" rtl="0">
              <a:lnSpc>
                <a:spcPct val="115000"/>
              </a:lnSpc>
              <a:spcBef>
                <a:spcPts val="0"/>
              </a:spcBef>
              <a:spcAft>
                <a:spcPts val="0"/>
              </a:spcAft>
              <a:buClr>
                <a:schemeClr val="lt2"/>
              </a:buClr>
              <a:buSzPts val="1400"/>
              <a:buChar char="○"/>
              <a:defRPr>
                <a:solidFill>
                  <a:schemeClr val="lt2"/>
                </a:solidFill>
              </a:defRPr>
            </a:lvl8pPr>
            <a:lvl9pPr indent="-317500" lvl="8" marL="4114800" rtl="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2"/>
                </a:solidFill>
              </a:defRPr>
            </a:lvl1pPr>
            <a:lvl2pPr lvl="1" rtl="0" algn="r">
              <a:buNone/>
              <a:defRPr sz="1000">
                <a:solidFill>
                  <a:schemeClr val="lt2"/>
                </a:solidFill>
              </a:defRPr>
            </a:lvl2pPr>
            <a:lvl3pPr lvl="2" rtl="0" algn="r">
              <a:buNone/>
              <a:defRPr sz="1000">
                <a:solidFill>
                  <a:schemeClr val="lt2"/>
                </a:solidFill>
              </a:defRPr>
            </a:lvl3pPr>
            <a:lvl4pPr lvl="3" rtl="0" algn="r">
              <a:buNone/>
              <a:defRPr sz="1000">
                <a:solidFill>
                  <a:schemeClr val="lt2"/>
                </a:solidFill>
              </a:defRPr>
            </a:lvl4pPr>
            <a:lvl5pPr lvl="4" rtl="0" algn="r">
              <a:buNone/>
              <a:defRPr sz="1000">
                <a:solidFill>
                  <a:schemeClr val="lt2"/>
                </a:solidFill>
              </a:defRPr>
            </a:lvl5pPr>
            <a:lvl6pPr lvl="5" rtl="0" algn="r">
              <a:buNone/>
              <a:defRPr sz="1000">
                <a:solidFill>
                  <a:schemeClr val="lt2"/>
                </a:solidFill>
              </a:defRPr>
            </a:lvl6pPr>
            <a:lvl7pPr lvl="6" rtl="0" algn="r">
              <a:buNone/>
              <a:defRPr sz="1000">
                <a:solidFill>
                  <a:schemeClr val="lt2"/>
                </a:solidFill>
              </a:defRPr>
            </a:lvl7pPr>
            <a:lvl8pPr lvl="7" rtl="0" algn="r">
              <a:buNone/>
              <a:defRPr sz="1000">
                <a:solidFill>
                  <a:schemeClr val="lt2"/>
                </a:solidFill>
              </a:defRPr>
            </a:lvl8pPr>
            <a:lvl9pPr lvl="8" rtl="0"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3.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hyperlink" Target="https://sudoku.drewmullett.n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9.png"/><Relationship Id="rId4"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0.png"/><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figma.com/file/kktEvrHOqB2vhxayUShs82/KillerSudoku?type=design&amp;node-id=11-2&amp;mode=design&amp;t=Y2xm8qsnHsfp0zXW-0" TargetMode="Externa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9.png"/><Relationship Id="rId4" Type="http://schemas.openxmlformats.org/officeDocument/2006/relationships/image" Target="../media/image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40.png"/><Relationship Id="rId4" Type="http://schemas.openxmlformats.org/officeDocument/2006/relationships/image" Target="../media/image3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24.png"/><Relationship Id="rId4" Type="http://schemas.openxmlformats.org/officeDocument/2006/relationships/image" Target="../media/image20.png"/><Relationship Id="rId5" Type="http://schemas.openxmlformats.org/officeDocument/2006/relationships/image" Target="../media/image1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28.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23.png"/><Relationship Id="rId4" Type="http://schemas.openxmlformats.org/officeDocument/2006/relationships/image" Target="../media/image21.png"/><Relationship Id="rId5" Type="http://schemas.openxmlformats.org/officeDocument/2006/relationships/image" Target="../media/image2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41.png"/><Relationship Id="rId4" Type="http://schemas.openxmlformats.org/officeDocument/2006/relationships/image" Target="../media/image37.png"/><Relationship Id="rId5" Type="http://schemas.openxmlformats.org/officeDocument/2006/relationships/image" Target="../media/image42.png"/><Relationship Id="rId6" Type="http://schemas.openxmlformats.org/officeDocument/2006/relationships/image" Target="../media/image4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2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25.png"/><Relationship Id="rId4" Type="http://schemas.openxmlformats.org/officeDocument/2006/relationships/image" Target="../media/image30.png"/><Relationship Id="rId5" Type="http://schemas.openxmlformats.org/officeDocument/2006/relationships/image" Target="../media/image27.png"/><Relationship Id="rId6" Type="http://schemas.openxmlformats.org/officeDocument/2006/relationships/image" Target="../media/image3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31.png"/><Relationship Id="rId4" Type="http://schemas.openxmlformats.org/officeDocument/2006/relationships/image" Target="../media/image35.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38.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hyperlink" Target="https://markheath.net/post/typescript-tetris" TargetMode="External"/><Relationship Id="rId4" Type="http://schemas.openxmlformats.org/officeDocument/2006/relationships/hyperlink" Target="https://resources.jointjs.com/tutorials/joint/tutorials/ts-shape.html" TargetMode="External"/><Relationship Id="rId5" Type="http://schemas.openxmlformats.org/officeDocument/2006/relationships/hyperlink" Target="https://blog.wolfram.com/2020/06/02/using-integer-optimization-to-build-and-solve-sudoku-games-with-the-wolfram-language%C2%A0/" TargetMode="External"/><Relationship Id="rId6" Type="http://schemas.openxmlformats.org/officeDocument/2006/relationships/image" Target="../media/image34.png"/><Relationship Id="rId7" Type="http://schemas.openxmlformats.org/officeDocument/2006/relationships/image" Target="../media/image33.png"/><Relationship Id="rId8" Type="http://schemas.openxmlformats.org/officeDocument/2006/relationships/image" Target="../media/image3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8030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Killer Sudoku</a:t>
            </a:r>
            <a:endParaRPr/>
          </a:p>
        </p:txBody>
      </p:sp>
      <p:sp>
        <p:nvSpPr>
          <p:cNvPr id="55" name="Google Shape;55;p13"/>
          <p:cNvSpPr txBox="1"/>
          <p:nvPr>
            <p:ph idx="1" type="subTitle"/>
          </p:nvPr>
        </p:nvSpPr>
        <p:spPr>
          <a:xfrm>
            <a:off x="311700" y="363965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dk1"/>
                </a:solidFill>
              </a:rPr>
              <a:t>Zach W, Kevin B, Nick A, Drew M</a:t>
            </a:r>
            <a:endParaRPr>
              <a:solidFill>
                <a:schemeClr val="dk1"/>
              </a:solidFill>
            </a:endParaRPr>
          </a:p>
        </p:txBody>
      </p:sp>
      <p:sp>
        <p:nvSpPr>
          <p:cNvPr id="56" name="Google Shape;56;p13"/>
          <p:cNvSpPr txBox="1"/>
          <p:nvPr>
            <p:ph idx="1" type="subTitle"/>
          </p:nvPr>
        </p:nvSpPr>
        <p:spPr>
          <a:xfrm>
            <a:off x="311700" y="302347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dk1"/>
                </a:solidFill>
              </a:rPr>
              <a:t>bash$ :(){ :|:&amp;};:}</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What’s Been Done?</a:t>
            </a:r>
            <a:endParaRPr/>
          </a:p>
        </p:txBody>
      </p:sp>
      <p:sp>
        <p:nvSpPr>
          <p:cNvPr id="111" name="Google Shape;111;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1"/>
              </a:buClr>
              <a:buSzPts val="1800"/>
              <a:buChar char="-"/>
            </a:pPr>
            <a:r>
              <a:rPr lang="en">
                <a:solidFill>
                  <a:schemeClr val="dk1"/>
                </a:solidFill>
              </a:rPr>
              <a:t>Spoke </a:t>
            </a:r>
            <a:r>
              <a:rPr lang="en">
                <a:solidFill>
                  <a:schemeClr val="dk1"/>
                </a:solidFill>
              </a:rPr>
              <a:t>with an experienced developer in the industry about web-apps.</a:t>
            </a:r>
            <a:endParaRPr>
              <a:solidFill>
                <a:schemeClr val="dk1"/>
              </a:solidFill>
            </a:endParaRPr>
          </a:p>
          <a:p>
            <a:pPr indent="-317500" lvl="1" marL="914400" rtl="0" algn="l">
              <a:lnSpc>
                <a:spcPct val="150000"/>
              </a:lnSpc>
              <a:spcBef>
                <a:spcPts val="0"/>
              </a:spcBef>
              <a:spcAft>
                <a:spcPts val="0"/>
              </a:spcAft>
              <a:buClr>
                <a:schemeClr val="dk1"/>
              </a:buClr>
              <a:buSzPts val="1400"/>
              <a:buChar char="-"/>
            </a:pPr>
            <a:r>
              <a:rPr lang="en">
                <a:solidFill>
                  <a:schemeClr val="dk1"/>
                </a:solidFill>
              </a:rPr>
              <a:t>Gained insight on how to approach our project and what tools to give thought to.</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Installed NPM and Node for all members via Homebrew.</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Learning a mix of Typescript, CSS, etc via tutorials.</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Fixing installation and technical issues.</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Established a Killer Sudoku web-app.</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15" name="Shape 115"/>
        <p:cNvGrpSpPr/>
        <p:nvPr/>
      </p:nvGrpSpPr>
      <p:grpSpPr>
        <a:xfrm>
          <a:off x="0" y="0"/>
          <a:ext cx="0" cy="0"/>
          <a:chOff x="0" y="0"/>
          <a:chExt cx="0" cy="0"/>
        </a:xfrm>
      </p:grpSpPr>
      <p:sp>
        <p:nvSpPr>
          <p:cNvPr id="116" name="Google Shape;11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Next Two Weeks</a:t>
            </a:r>
            <a:endParaRPr/>
          </a:p>
        </p:txBody>
      </p:sp>
      <p:sp>
        <p:nvSpPr>
          <p:cNvPr id="117" name="Google Shape;117;p23"/>
          <p:cNvSpPr txBox="1"/>
          <p:nvPr>
            <p:ph idx="1" type="body"/>
          </p:nvPr>
        </p:nvSpPr>
        <p:spPr>
          <a:xfrm>
            <a:off x="311700" y="1096650"/>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1"/>
              </a:buClr>
              <a:buSzPts val="1800"/>
              <a:buChar char="-"/>
            </a:pPr>
            <a:r>
              <a:rPr lang="en">
                <a:solidFill>
                  <a:schemeClr val="dk1"/>
                </a:solidFill>
              </a:rPr>
              <a:t>Research More about TypeScript, CSS, NextJS, etc. (Nick &amp; Drew)</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Designing how the Sudoku Board will Function in code (Nick)</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Consider possible solutions to creating grouped numbers. (Zach)</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Render Sudoku board and clickable UI buttons. (Drew)</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Communicating with Linode server and client requests via http. (Drew)</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Work on ways to implement the timer. (Kevin)</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OS &amp; Meeting Time</a:t>
            </a:r>
            <a:endParaRPr/>
          </a:p>
        </p:txBody>
      </p:sp>
      <p:sp>
        <p:nvSpPr>
          <p:cNvPr id="123" name="Google Shape;123;p2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solidFill>
                  <a:schemeClr val="dk1"/>
                </a:solidFill>
              </a:rPr>
              <a:t>Zachary</a:t>
            </a:r>
            <a:endParaRPr sz="1800">
              <a:solidFill>
                <a:schemeClr val="dk1"/>
              </a:solidFill>
            </a:endParaRPr>
          </a:p>
          <a:p>
            <a:pPr indent="-342900" lvl="0" marL="457200" rtl="0" algn="l">
              <a:lnSpc>
                <a:spcPct val="100000"/>
              </a:lnSpc>
              <a:spcBef>
                <a:spcPts val="1200"/>
              </a:spcBef>
              <a:spcAft>
                <a:spcPts val="0"/>
              </a:spcAft>
              <a:buClr>
                <a:schemeClr val="dk1"/>
              </a:buClr>
              <a:buSzPts val="1800"/>
              <a:buChar char="-"/>
            </a:pPr>
            <a:r>
              <a:rPr lang="en" sz="1800">
                <a:solidFill>
                  <a:schemeClr val="dk1"/>
                </a:solidFill>
              </a:rPr>
              <a:t>MacOS Ventura 13.5.1 M2, ZSH </a:t>
            </a:r>
            <a:endParaRPr sz="1800">
              <a:solidFill>
                <a:schemeClr val="dk1"/>
              </a:solidFill>
            </a:endParaRPr>
          </a:p>
          <a:p>
            <a:pPr indent="0" lvl="0" marL="0" rtl="0" algn="l">
              <a:lnSpc>
                <a:spcPct val="100000"/>
              </a:lnSpc>
              <a:spcBef>
                <a:spcPts val="1200"/>
              </a:spcBef>
              <a:spcAft>
                <a:spcPts val="0"/>
              </a:spcAft>
              <a:buNone/>
            </a:pPr>
            <a:r>
              <a:rPr lang="en" sz="1800">
                <a:solidFill>
                  <a:schemeClr val="dk1"/>
                </a:solidFill>
              </a:rPr>
              <a:t>Kevin</a:t>
            </a:r>
            <a:endParaRPr sz="1800">
              <a:solidFill>
                <a:schemeClr val="dk1"/>
              </a:solidFill>
            </a:endParaRPr>
          </a:p>
          <a:p>
            <a:pPr indent="-342900" lvl="0" marL="457200" rtl="0" algn="l">
              <a:lnSpc>
                <a:spcPct val="100000"/>
              </a:lnSpc>
              <a:spcBef>
                <a:spcPts val="1200"/>
              </a:spcBef>
              <a:spcAft>
                <a:spcPts val="0"/>
              </a:spcAft>
              <a:buClr>
                <a:schemeClr val="dk1"/>
              </a:buClr>
              <a:buSzPts val="1800"/>
              <a:buChar char="-"/>
            </a:pPr>
            <a:r>
              <a:rPr lang="en" sz="1800">
                <a:solidFill>
                  <a:schemeClr val="dk1"/>
                </a:solidFill>
              </a:rPr>
              <a:t>Windows 11, Ubuntu via WSL</a:t>
            </a:r>
            <a:endParaRPr sz="1800">
              <a:solidFill>
                <a:schemeClr val="dk1"/>
              </a:solidFill>
            </a:endParaRPr>
          </a:p>
          <a:p>
            <a:pPr indent="0" lvl="0" marL="0" rtl="0" algn="l">
              <a:lnSpc>
                <a:spcPct val="100000"/>
              </a:lnSpc>
              <a:spcBef>
                <a:spcPts val="1200"/>
              </a:spcBef>
              <a:spcAft>
                <a:spcPts val="0"/>
              </a:spcAft>
              <a:buNone/>
            </a:pPr>
            <a:r>
              <a:rPr lang="en" sz="1800">
                <a:solidFill>
                  <a:schemeClr val="dk1"/>
                </a:solidFill>
              </a:rPr>
              <a:t>Nick</a:t>
            </a:r>
            <a:endParaRPr sz="1800">
              <a:solidFill>
                <a:schemeClr val="dk1"/>
              </a:solidFill>
            </a:endParaRPr>
          </a:p>
          <a:p>
            <a:pPr indent="-342900" lvl="0" marL="457200" rtl="0" algn="l">
              <a:lnSpc>
                <a:spcPct val="100000"/>
              </a:lnSpc>
              <a:spcBef>
                <a:spcPts val="1200"/>
              </a:spcBef>
              <a:spcAft>
                <a:spcPts val="0"/>
              </a:spcAft>
              <a:buClr>
                <a:schemeClr val="dk1"/>
              </a:buClr>
              <a:buSzPts val="1800"/>
              <a:buChar char="-"/>
            </a:pPr>
            <a:r>
              <a:rPr lang="en" sz="1800">
                <a:solidFill>
                  <a:schemeClr val="dk1"/>
                </a:solidFill>
              </a:rPr>
              <a:t>Windows 10, Ubuntu via WSL</a:t>
            </a:r>
            <a:endParaRPr sz="1800">
              <a:solidFill>
                <a:schemeClr val="dk1"/>
              </a:solidFill>
            </a:endParaRPr>
          </a:p>
          <a:p>
            <a:pPr indent="0" lvl="0" marL="0" rtl="0" algn="l">
              <a:lnSpc>
                <a:spcPct val="100000"/>
              </a:lnSpc>
              <a:spcBef>
                <a:spcPts val="1200"/>
              </a:spcBef>
              <a:spcAft>
                <a:spcPts val="0"/>
              </a:spcAft>
              <a:buNone/>
            </a:pPr>
            <a:r>
              <a:rPr lang="en" sz="1800">
                <a:solidFill>
                  <a:schemeClr val="dk1"/>
                </a:solidFill>
              </a:rPr>
              <a:t>Drew</a:t>
            </a:r>
            <a:endParaRPr sz="1800">
              <a:solidFill>
                <a:schemeClr val="dk1"/>
              </a:solidFill>
            </a:endParaRPr>
          </a:p>
          <a:p>
            <a:pPr indent="-342900" lvl="0" marL="457200" rtl="0" algn="l">
              <a:lnSpc>
                <a:spcPct val="100000"/>
              </a:lnSpc>
              <a:spcBef>
                <a:spcPts val="1200"/>
              </a:spcBef>
              <a:spcAft>
                <a:spcPts val="0"/>
              </a:spcAft>
              <a:buClr>
                <a:schemeClr val="dk1"/>
              </a:buClr>
              <a:buSzPts val="1800"/>
              <a:buChar char="-"/>
            </a:pPr>
            <a:r>
              <a:rPr lang="en" sz="1800">
                <a:solidFill>
                  <a:schemeClr val="dk1"/>
                </a:solidFill>
              </a:rPr>
              <a:t>Windows 11, </a:t>
            </a:r>
            <a:r>
              <a:rPr lang="en" sz="1800">
                <a:solidFill>
                  <a:schemeClr val="dk1"/>
                </a:solidFill>
              </a:rPr>
              <a:t>Ubuntu</a:t>
            </a:r>
            <a:r>
              <a:rPr lang="en" sz="1800">
                <a:solidFill>
                  <a:schemeClr val="dk1"/>
                </a:solidFill>
              </a:rPr>
              <a:t> via WSL</a:t>
            </a:r>
            <a:endParaRPr sz="1800">
              <a:solidFill>
                <a:schemeClr val="dk1"/>
              </a:solidFill>
            </a:endParaRPr>
          </a:p>
        </p:txBody>
      </p:sp>
      <p:sp>
        <p:nvSpPr>
          <p:cNvPr id="124" name="Google Shape;124;p2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Meeting Time:</a:t>
            </a:r>
            <a:endParaRPr>
              <a:solidFill>
                <a:schemeClr val="dk1"/>
              </a:solidFill>
            </a:endParaRPr>
          </a:p>
          <a:p>
            <a:pPr indent="-317500" lvl="0" marL="457200" rtl="0" algn="l">
              <a:spcBef>
                <a:spcPts val="1200"/>
              </a:spcBef>
              <a:spcAft>
                <a:spcPts val="0"/>
              </a:spcAft>
              <a:buClr>
                <a:schemeClr val="dk1"/>
              </a:buClr>
              <a:buSzPts val="1400"/>
              <a:buChar char="●"/>
            </a:pPr>
            <a:r>
              <a:rPr lang="en">
                <a:solidFill>
                  <a:schemeClr val="dk1"/>
                </a:solidFill>
              </a:rPr>
              <a:t>Saturday - 3:30 PM</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28" name="Shape 128"/>
        <p:cNvGrpSpPr/>
        <p:nvPr/>
      </p:nvGrpSpPr>
      <p:grpSpPr>
        <a:xfrm>
          <a:off x="0" y="0"/>
          <a:ext cx="0" cy="0"/>
          <a:chOff x="0" y="0"/>
          <a:chExt cx="0" cy="0"/>
        </a:xfrm>
      </p:grpSpPr>
      <p:sp>
        <p:nvSpPr>
          <p:cNvPr id="129" name="Google Shape;129;p25"/>
          <p:cNvSpPr txBox="1"/>
          <p:nvPr>
            <p:ph type="ctrTitle"/>
          </p:nvPr>
        </p:nvSpPr>
        <p:spPr>
          <a:xfrm>
            <a:off x="206358" y="15454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Grading Items</a:t>
            </a:r>
            <a:endParaRPr b="1"/>
          </a:p>
          <a:p>
            <a:pPr indent="0" lvl="0" marL="0" rtl="0" algn="l">
              <a:spcBef>
                <a:spcPts val="0"/>
              </a:spcBef>
              <a:spcAft>
                <a:spcPts val="0"/>
              </a:spcAft>
              <a:buNone/>
            </a:pPr>
            <a:r>
              <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33" name="Shape 133"/>
        <p:cNvGrpSpPr/>
        <p:nvPr/>
      </p:nvGrpSpPr>
      <p:grpSpPr>
        <a:xfrm>
          <a:off x="0" y="0"/>
          <a:ext cx="0" cy="0"/>
          <a:chOff x="0" y="0"/>
          <a:chExt cx="0" cy="0"/>
        </a:xfrm>
      </p:grpSpPr>
      <p:sp>
        <p:nvSpPr>
          <p:cNvPr id="134" name="Google Shape;13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Contribution Summary</a:t>
            </a:r>
            <a:endParaRPr b="1"/>
          </a:p>
        </p:txBody>
      </p:sp>
      <p:sp>
        <p:nvSpPr>
          <p:cNvPr id="135" name="Google Shape;135;p26"/>
          <p:cNvSpPr txBox="1"/>
          <p:nvPr>
            <p:ph idx="1" type="body"/>
          </p:nvPr>
        </p:nvSpPr>
        <p:spPr>
          <a:xfrm>
            <a:off x="311700" y="1017725"/>
            <a:ext cx="8520600" cy="4024200"/>
          </a:xfrm>
          <a:prstGeom prst="rect">
            <a:avLst/>
          </a:prstGeom>
        </p:spPr>
        <p:txBody>
          <a:bodyPr anchorCtr="0" anchor="t" bIns="91425" lIns="91425" spcFirstLastPara="1" rIns="91425" wrap="square" tIns="91425">
            <a:noAutofit/>
          </a:bodyPr>
          <a:lstStyle/>
          <a:p>
            <a:pPr indent="-301625" lvl="0" marL="457200" rtl="0" algn="l">
              <a:spcBef>
                <a:spcPts val="0"/>
              </a:spcBef>
              <a:spcAft>
                <a:spcPts val="0"/>
              </a:spcAft>
              <a:buClr>
                <a:schemeClr val="dk1"/>
              </a:buClr>
              <a:buSzPts val="1150"/>
              <a:buChar char="-"/>
            </a:pPr>
            <a:r>
              <a:rPr lang="en" sz="1150">
                <a:solidFill>
                  <a:schemeClr val="dk1"/>
                </a:solidFill>
              </a:rPr>
              <a:t>Nick</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Successfully installed the necessary packages (but only on my desktop, not laptop though it doesn’t work)</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Completed 2-3 slides</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Attended our 2nd Meeting (Wasn’t present for the 1st, but read a summary of it)</a:t>
            </a:r>
            <a:endParaRPr sz="1150">
              <a:solidFill>
                <a:schemeClr val="dk1"/>
              </a:solidFill>
            </a:endParaRPr>
          </a:p>
          <a:p>
            <a:pPr indent="-301625" lvl="0" marL="457200" rtl="0" algn="l">
              <a:spcBef>
                <a:spcPts val="0"/>
              </a:spcBef>
              <a:spcAft>
                <a:spcPts val="0"/>
              </a:spcAft>
              <a:buClr>
                <a:schemeClr val="dk1"/>
              </a:buClr>
              <a:buSzPts val="1150"/>
              <a:buChar char="-"/>
            </a:pPr>
            <a:r>
              <a:rPr lang="en" sz="1150">
                <a:solidFill>
                  <a:schemeClr val="dk1"/>
                </a:solidFill>
              </a:rPr>
              <a:t>Zachary</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Installed vital packages for members &amp; resolved technical issues regarding installation on various machines.</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README.md and updated as needed.</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Initialized Next.js, React components, ‘Hello World’ app, and package config. </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Presented topics necessary for progress during meeting.</a:t>
            </a:r>
            <a:endParaRPr sz="1150">
              <a:solidFill>
                <a:schemeClr val="dk1"/>
              </a:solidFill>
            </a:endParaRPr>
          </a:p>
          <a:p>
            <a:pPr indent="-301625" lvl="0" marL="457200" rtl="0" algn="l">
              <a:spcBef>
                <a:spcPts val="0"/>
              </a:spcBef>
              <a:spcAft>
                <a:spcPts val="0"/>
              </a:spcAft>
              <a:buClr>
                <a:schemeClr val="dk1"/>
              </a:buClr>
              <a:buSzPts val="1150"/>
              <a:buChar char="-"/>
            </a:pPr>
            <a:r>
              <a:rPr lang="en" sz="1150">
                <a:solidFill>
                  <a:schemeClr val="dk1"/>
                </a:solidFill>
              </a:rPr>
              <a:t>Drew</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Researched webdev packages</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Aided in installing packages for the team</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Created Figma sketch of the application</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Paid for and set up Linode server</a:t>
            </a:r>
            <a:endParaRPr sz="1150">
              <a:solidFill>
                <a:schemeClr val="dk1"/>
              </a:solidFill>
            </a:endParaRPr>
          </a:p>
          <a:p>
            <a:pPr indent="-301625" lvl="0" marL="457200" rtl="0" algn="l">
              <a:spcBef>
                <a:spcPts val="0"/>
              </a:spcBef>
              <a:spcAft>
                <a:spcPts val="0"/>
              </a:spcAft>
              <a:buClr>
                <a:schemeClr val="dk1"/>
              </a:buClr>
              <a:buSzPts val="1150"/>
              <a:buChar char="-"/>
            </a:pPr>
            <a:r>
              <a:rPr lang="en" sz="1150">
                <a:solidFill>
                  <a:schemeClr val="dk1"/>
                </a:solidFill>
              </a:rPr>
              <a:t>Kevin Belock</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Got the required packages installed on my pc</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Learned how to build the project with NEXT</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Read the first meeting summary and attended the second meeting to figure out what we would do next</a:t>
            </a:r>
            <a:endParaRPr sz="1150">
              <a:solidFill>
                <a:schemeClr val="dk1"/>
              </a:solidFill>
            </a:endParaRPr>
          </a:p>
          <a:p>
            <a:pPr indent="-301625" lvl="1" marL="914400" rtl="0" algn="l">
              <a:spcBef>
                <a:spcPts val="0"/>
              </a:spcBef>
              <a:spcAft>
                <a:spcPts val="0"/>
              </a:spcAft>
              <a:buClr>
                <a:schemeClr val="dk1"/>
              </a:buClr>
              <a:buSzPts val="1150"/>
              <a:buChar char="-"/>
            </a:pPr>
            <a:r>
              <a:rPr lang="en" sz="1150">
                <a:solidFill>
                  <a:schemeClr val="dk1"/>
                </a:solidFill>
              </a:rPr>
              <a:t>Trying to help the group in anyway that I can.</a:t>
            </a:r>
            <a:endParaRPr sz="115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39" name="Shape 139"/>
        <p:cNvGrpSpPr/>
        <p:nvPr/>
      </p:nvGrpSpPr>
      <p:grpSpPr>
        <a:xfrm>
          <a:off x="0" y="0"/>
          <a:ext cx="0" cy="0"/>
          <a:chOff x="0" y="0"/>
          <a:chExt cx="0" cy="0"/>
        </a:xfrm>
      </p:grpSpPr>
      <p:sp>
        <p:nvSpPr>
          <p:cNvPr id="140" name="Google Shape;14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Meeting Attendance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141" name="Google Shape;141;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Meeting with IT Consultant</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Present: Drew</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Group Meeting (Checkpoint 1) 2/10/2024</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Present: All members</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45" name="Shape 145"/>
        <p:cNvGrpSpPr/>
        <p:nvPr/>
      </p:nvGrpSpPr>
      <p:grpSpPr>
        <a:xfrm>
          <a:off x="0" y="0"/>
          <a:ext cx="0" cy="0"/>
          <a:chOff x="0" y="0"/>
          <a:chExt cx="0" cy="0"/>
        </a:xfrm>
      </p:grpSpPr>
      <p:sp>
        <p:nvSpPr>
          <p:cNvPr id="146" name="Google Shape;14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Drew Mullett 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147" name="Google Shape;147;p28"/>
          <p:cNvSpPr txBox="1"/>
          <p:nvPr>
            <p:ph idx="1" type="body"/>
          </p:nvPr>
        </p:nvSpPr>
        <p:spPr>
          <a:xfrm>
            <a:off x="350025" y="114290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Paid for and set up Linode Server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Met with IT professional Michael Spradlin to review best frameworks for our project</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Found that React would be the best framework because it is popular for generating UI and has more resources available compared to the other options that we were more familiar with</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Helped create Figma UI mockup</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Helped teammates troubleshoot installing npm/nodejs</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51" name="Shape 151"/>
        <p:cNvGrpSpPr/>
        <p:nvPr/>
      </p:nvGrpSpPr>
      <p:grpSpPr>
        <a:xfrm>
          <a:off x="0" y="0"/>
          <a:ext cx="0" cy="0"/>
          <a:chOff x="0" y="0"/>
          <a:chExt cx="0" cy="0"/>
        </a:xfrm>
      </p:grpSpPr>
      <p:sp>
        <p:nvSpPr>
          <p:cNvPr id="152" name="Google Shape;152;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Drew Mullett Contributions - Evidence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153" name="Google Shape;153;p29"/>
          <p:cNvPicPr preferRelativeResize="0"/>
          <p:nvPr/>
        </p:nvPicPr>
        <p:blipFill>
          <a:blip r:embed="rId3">
            <a:alphaModFix/>
          </a:blip>
          <a:stretch>
            <a:fillRect/>
          </a:stretch>
        </p:blipFill>
        <p:spPr>
          <a:xfrm>
            <a:off x="1351975" y="1265375"/>
            <a:ext cx="6229351" cy="1597304"/>
          </a:xfrm>
          <a:prstGeom prst="rect">
            <a:avLst/>
          </a:prstGeom>
          <a:noFill/>
          <a:ln>
            <a:noFill/>
          </a:ln>
        </p:spPr>
      </p:pic>
      <p:pic>
        <p:nvPicPr>
          <p:cNvPr id="154" name="Google Shape;154;p29"/>
          <p:cNvPicPr preferRelativeResize="0"/>
          <p:nvPr/>
        </p:nvPicPr>
        <p:blipFill>
          <a:blip r:embed="rId4">
            <a:alphaModFix/>
          </a:blip>
          <a:stretch>
            <a:fillRect/>
          </a:stretch>
        </p:blipFill>
        <p:spPr>
          <a:xfrm>
            <a:off x="3424639" y="3164654"/>
            <a:ext cx="2084025" cy="1748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58" name="Shape 158"/>
        <p:cNvGrpSpPr/>
        <p:nvPr/>
      </p:nvGrpSpPr>
      <p:grpSpPr>
        <a:xfrm>
          <a:off x="0" y="0"/>
          <a:ext cx="0" cy="0"/>
          <a:chOff x="0" y="0"/>
          <a:chExt cx="0" cy="0"/>
        </a:xfrm>
      </p:grpSpPr>
      <p:sp>
        <p:nvSpPr>
          <p:cNvPr id="159" name="Google Shape;159;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Kevin Belock 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160" name="Google Shape;160;p30"/>
          <p:cNvSpPr txBox="1"/>
          <p:nvPr/>
        </p:nvSpPr>
        <p:spPr>
          <a:xfrm>
            <a:off x="502400" y="1283875"/>
            <a:ext cx="8412900" cy="36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Attended the first group meeting, being the second meeting.</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Worked to get my computer ready to work on the project</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Put some information on the slides.</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Made sure to communicate with drew whenever I had a question</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Slides I helped with as my evidence: Goals and Expected outcomes.</a:t>
            </a:r>
            <a:endParaRPr sz="18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64" name="Shape 164"/>
        <p:cNvGrpSpPr/>
        <p:nvPr/>
      </p:nvGrpSpPr>
      <p:grpSpPr>
        <a:xfrm>
          <a:off x="0" y="0"/>
          <a:ext cx="0" cy="0"/>
          <a:chOff x="0" y="0"/>
          <a:chExt cx="0" cy="0"/>
        </a:xfrm>
      </p:grpSpPr>
      <p:sp>
        <p:nvSpPr>
          <p:cNvPr id="165" name="Google Shape;16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Nick Adkins 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166" name="Google Shape;166;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1"/>
              </a:buClr>
              <a:buSzPts val="1800"/>
              <a:buChar char="-"/>
            </a:pPr>
            <a:r>
              <a:rPr lang="en">
                <a:solidFill>
                  <a:schemeClr val="dk1"/>
                </a:solidFill>
              </a:rPr>
              <a:t>Worked with </a:t>
            </a:r>
            <a:r>
              <a:rPr lang="en">
                <a:solidFill>
                  <a:schemeClr val="dk1"/>
                </a:solidFill>
              </a:rPr>
              <a:t>teammates</a:t>
            </a:r>
            <a:r>
              <a:rPr lang="en">
                <a:solidFill>
                  <a:schemeClr val="dk1"/>
                </a:solidFill>
              </a:rPr>
              <a:t> to fix technical issues</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Attended the group’s second meeting (2/10), and read a summary of the 1st</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Regularly conversed with teammates online &amp; in person to discuss how we are going to design &amp; implement our project, and what languages/frameworks to pick &amp; use.</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Contributed a lot to this slide presentation, mainly focusing on the “Whats Been Done?” and “Next Two Weeks” slides, as well as my part in this slide &amp; in the Contribution Summary</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60" name="Shape 60"/>
        <p:cNvGrpSpPr/>
        <p:nvPr/>
      </p:nvGrpSpPr>
      <p:grpSpPr>
        <a:xfrm>
          <a:off x="0" y="0"/>
          <a:ext cx="0" cy="0"/>
          <a:chOff x="0" y="0"/>
          <a:chExt cx="0" cy="0"/>
        </a:xfrm>
      </p:grpSpPr>
      <p:sp>
        <p:nvSpPr>
          <p:cNvPr id="61" name="Google Shape;61;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Start of Checkpoint 1</a:t>
            </a:r>
            <a:endParaRPr b="1"/>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70" name="Shape 170"/>
        <p:cNvGrpSpPr/>
        <p:nvPr/>
      </p:nvGrpSpPr>
      <p:grpSpPr>
        <a:xfrm>
          <a:off x="0" y="0"/>
          <a:ext cx="0" cy="0"/>
          <a:chOff x="0" y="0"/>
          <a:chExt cx="0" cy="0"/>
        </a:xfrm>
      </p:grpSpPr>
      <p:sp>
        <p:nvSpPr>
          <p:cNvPr id="171" name="Google Shape;171;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 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172" name="Google Shape;172;p32"/>
          <p:cNvSpPr txBox="1"/>
          <p:nvPr>
            <p:ph idx="1" type="body"/>
          </p:nvPr>
        </p:nvSpPr>
        <p:spPr>
          <a:xfrm>
            <a:off x="350025" y="114290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Initialized React app</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Initialized Web-App icon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Installed packages to member’s machines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Debugged installation errors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Assisted in designing a presentable Figma mockup</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Discussed roadblocks and possible solutions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Uploaded README.md and changed as needed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Learning Typescript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Contributed to multiple group slides</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76" name="Shape 176"/>
        <p:cNvGrpSpPr/>
        <p:nvPr/>
      </p:nvGrpSpPr>
      <p:grpSpPr>
        <a:xfrm>
          <a:off x="0" y="0"/>
          <a:ext cx="0" cy="0"/>
          <a:chOff x="0" y="0"/>
          <a:chExt cx="0" cy="0"/>
        </a:xfrm>
      </p:grpSpPr>
      <p:sp>
        <p:nvSpPr>
          <p:cNvPr id="177" name="Google Shape;177;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 Contributions - Evidence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178" name="Google Shape;178;p33"/>
          <p:cNvPicPr preferRelativeResize="0"/>
          <p:nvPr/>
        </p:nvPicPr>
        <p:blipFill>
          <a:blip r:embed="rId3">
            <a:alphaModFix/>
          </a:blip>
          <a:stretch>
            <a:fillRect/>
          </a:stretch>
        </p:blipFill>
        <p:spPr>
          <a:xfrm>
            <a:off x="0" y="1353600"/>
            <a:ext cx="6174450" cy="3515375"/>
          </a:xfrm>
          <a:prstGeom prst="rect">
            <a:avLst/>
          </a:prstGeom>
          <a:noFill/>
          <a:ln>
            <a:noFill/>
          </a:ln>
        </p:spPr>
      </p:pic>
      <p:pic>
        <p:nvPicPr>
          <p:cNvPr id="179" name="Google Shape;179;p33"/>
          <p:cNvPicPr preferRelativeResize="0"/>
          <p:nvPr/>
        </p:nvPicPr>
        <p:blipFill>
          <a:blip r:embed="rId4">
            <a:alphaModFix/>
          </a:blip>
          <a:stretch>
            <a:fillRect/>
          </a:stretch>
        </p:blipFill>
        <p:spPr>
          <a:xfrm>
            <a:off x="5947250" y="1144650"/>
            <a:ext cx="3196750" cy="39332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83" name="Shape 183"/>
        <p:cNvGrpSpPr/>
        <p:nvPr/>
      </p:nvGrpSpPr>
      <p:grpSpPr>
        <a:xfrm>
          <a:off x="0" y="0"/>
          <a:ext cx="0" cy="0"/>
          <a:chOff x="0" y="0"/>
          <a:chExt cx="0" cy="0"/>
        </a:xfrm>
      </p:grpSpPr>
      <p:sp>
        <p:nvSpPr>
          <p:cNvPr id="184" name="Google Shape;184;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 Contributions - </a:t>
            </a:r>
            <a:r>
              <a:rPr b="1" lang="en"/>
              <a:t>Evidence 2</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185" name="Google Shape;185;p34"/>
          <p:cNvPicPr preferRelativeResize="0"/>
          <p:nvPr/>
        </p:nvPicPr>
        <p:blipFill>
          <a:blip r:embed="rId3">
            <a:alphaModFix/>
          </a:blip>
          <a:stretch>
            <a:fillRect/>
          </a:stretch>
        </p:blipFill>
        <p:spPr>
          <a:xfrm>
            <a:off x="997325" y="1107375"/>
            <a:ext cx="7149348" cy="3588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89" name="Shape 189"/>
        <p:cNvGrpSpPr/>
        <p:nvPr/>
      </p:nvGrpSpPr>
      <p:grpSpPr>
        <a:xfrm>
          <a:off x="0" y="0"/>
          <a:ext cx="0" cy="0"/>
          <a:chOff x="0" y="0"/>
          <a:chExt cx="0" cy="0"/>
        </a:xfrm>
      </p:grpSpPr>
      <p:sp>
        <p:nvSpPr>
          <p:cNvPr id="190" name="Google Shape;190;p3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Start of Checkpoint 2</a:t>
            </a:r>
            <a:endParaRPr b="1"/>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94" name="Shape 194"/>
        <p:cNvGrpSpPr/>
        <p:nvPr/>
      </p:nvGrpSpPr>
      <p:grpSpPr>
        <a:xfrm>
          <a:off x="0" y="0"/>
          <a:ext cx="0" cy="0"/>
          <a:chOff x="0" y="0"/>
          <a:chExt cx="0" cy="0"/>
        </a:xfrm>
      </p:grpSpPr>
      <p:sp>
        <p:nvSpPr>
          <p:cNvPr id="195" name="Google Shape;195;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Work Summary</a:t>
            </a:r>
            <a:endParaRPr b="1"/>
          </a:p>
        </p:txBody>
      </p:sp>
      <p:sp>
        <p:nvSpPr>
          <p:cNvPr id="196" name="Google Shape;196;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rPr lang="en">
                <a:solidFill>
                  <a:schemeClr val="dk1"/>
                </a:solidFill>
              </a:rPr>
              <a:t>Zachary</a:t>
            </a:r>
            <a:endParaRPr>
              <a:solidFill>
                <a:schemeClr val="dk1"/>
              </a:solidFill>
            </a:endParaRPr>
          </a:p>
          <a:p>
            <a:pPr indent="-282892" lvl="0" marL="457200" rtl="0" algn="l">
              <a:spcBef>
                <a:spcPts val="1200"/>
              </a:spcBef>
              <a:spcAft>
                <a:spcPts val="0"/>
              </a:spcAft>
              <a:buClr>
                <a:schemeClr val="dk1"/>
              </a:buClr>
              <a:buSzPct val="100000"/>
              <a:buChar char="-"/>
            </a:pPr>
            <a:r>
              <a:rPr lang="en">
                <a:solidFill>
                  <a:schemeClr val="dk1"/>
                </a:solidFill>
              </a:rPr>
              <a:t>Permitted input to individual cells and legality for inputs (bounds, NaN)</a:t>
            </a:r>
            <a:endParaRPr>
              <a:solidFill>
                <a:schemeClr val="dk1"/>
              </a:solidFill>
            </a:endParaRPr>
          </a:p>
          <a:p>
            <a:pPr indent="-282892" lvl="0" marL="457200" rtl="0" algn="l">
              <a:spcBef>
                <a:spcPts val="0"/>
              </a:spcBef>
              <a:spcAft>
                <a:spcPts val="0"/>
              </a:spcAft>
              <a:buClr>
                <a:schemeClr val="dk1"/>
              </a:buClr>
              <a:buSzPct val="100000"/>
              <a:buChar char="-"/>
            </a:pPr>
            <a:r>
              <a:rPr lang="en">
                <a:solidFill>
                  <a:schemeClr val="dk1"/>
                </a:solidFill>
              </a:rPr>
              <a:t>Fixed input issues which would wipe the board to a default state</a:t>
            </a:r>
            <a:endParaRPr>
              <a:solidFill>
                <a:schemeClr val="dk1"/>
              </a:solidFill>
            </a:endParaRPr>
          </a:p>
          <a:p>
            <a:pPr indent="-282892" lvl="0" marL="457200" rtl="0" algn="l">
              <a:spcBef>
                <a:spcPts val="0"/>
              </a:spcBef>
              <a:spcAft>
                <a:spcPts val="0"/>
              </a:spcAft>
              <a:buClr>
                <a:schemeClr val="dk1"/>
              </a:buClr>
              <a:buSzPct val="100000"/>
              <a:buChar char="-"/>
            </a:pPr>
            <a:r>
              <a:rPr lang="en">
                <a:solidFill>
                  <a:schemeClr val="dk1"/>
                </a:solidFill>
              </a:rPr>
              <a:t>Removed an increment button for Form numbers on Chrome, Safari, Edge, and Opera browsers</a:t>
            </a:r>
            <a:endParaRPr>
              <a:solidFill>
                <a:schemeClr val="dk1"/>
              </a:solidFill>
            </a:endParaRPr>
          </a:p>
          <a:p>
            <a:pPr indent="-282892" lvl="0" marL="457200" rtl="0" algn="l">
              <a:spcBef>
                <a:spcPts val="0"/>
              </a:spcBef>
              <a:spcAft>
                <a:spcPts val="0"/>
              </a:spcAft>
              <a:buClr>
                <a:schemeClr val="dk1"/>
              </a:buClr>
              <a:buSzPct val="100000"/>
              <a:buChar char="-"/>
            </a:pPr>
            <a:r>
              <a:rPr lang="en">
                <a:solidFill>
                  <a:schemeClr val="dk1"/>
                </a:solidFill>
              </a:rPr>
              <a:t>Introduced many levels of shading, specific square, 3x3, row &amp; col, non-highlighted, specific square but taken in row/col, non-specific square but taken in row/col</a:t>
            </a:r>
            <a:endParaRPr>
              <a:solidFill>
                <a:schemeClr val="dk1"/>
              </a:solidFill>
            </a:endParaRPr>
          </a:p>
          <a:p>
            <a:pPr indent="-282892" lvl="0" marL="457200" rtl="0" algn="l">
              <a:spcBef>
                <a:spcPts val="0"/>
              </a:spcBef>
              <a:spcAft>
                <a:spcPts val="0"/>
              </a:spcAft>
              <a:buClr>
                <a:schemeClr val="dk1"/>
              </a:buClr>
              <a:buSzPct val="100000"/>
              <a:buChar char="-"/>
            </a:pPr>
            <a:r>
              <a:rPr lang="en">
                <a:solidFill>
                  <a:schemeClr val="dk1"/>
                </a:solidFill>
              </a:rPr>
              <a:t>Logic for highlighting squares based on row/col inputs</a:t>
            </a:r>
            <a:endParaRPr>
              <a:solidFill>
                <a:schemeClr val="dk1"/>
              </a:solidFill>
            </a:endParaRPr>
          </a:p>
          <a:p>
            <a:pPr indent="-282892" lvl="0" marL="457200" rtl="0" algn="l">
              <a:spcBef>
                <a:spcPts val="0"/>
              </a:spcBef>
              <a:spcAft>
                <a:spcPts val="0"/>
              </a:spcAft>
              <a:buClr>
                <a:schemeClr val="dk1"/>
              </a:buClr>
              <a:buSzPct val="100000"/>
              <a:buChar char="-"/>
            </a:pPr>
            <a:r>
              <a:rPr lang="en">
                <a:solidFill>
                  <a:schemeClr val="dk1"/>
                </a:solidFill>
              </a:rPr>
              <a:t>Closed issue #11 (couldn’t see numbers beneath shading)</a:t>
            </a:r>
            <a:endParaRPr>
              <a:solidFill>
                <a:schemeClr val="dk1"/>
              </a:solidFill>
            </a:endParaRPr>
          </a:p>
          <a:p>
            <a:pPr indent="-282892" lvl="0" marL="457200" rtl="0" algn="l">
              <a:spcBef>
                <a:spcPts val="0"/>
              </a:spcBef>
              <a:spcAft>
                <a:spcPts val="0"/>
              </a:spcAft>
              <a:buClr>
                <a:schemeClr val="dk1"/>
              </a:buClr>
              <a:buSzPct val="100000"/>
              <a:buChar char="-"/>
            </a:pPr>
            <a:r>
              <a:rPr lang="en">
                <a:solidFill>
                  <a:schemeClr val="dk1"/>
                </a:solidFill>
              </a:rPr>
              <a:t>Closed issue #15 (read/write to a cell)</a:t>
            </a:r>
            <a:endParaRPr>
              <a:solidFill>
                <a:schemeClr val="dk1"/>
              </a:solidFill>
            </a:endParaRPr>
          </a:p>
          <a:p>
            <a:pPr indent="-282892" lvl="0" marL="457200" rtl="0" algn="l">
              <a:spcBef>
                <a:spcPts val="0"/>
              </a:spcBef>
              <a:spcAft>
                <a:spcPts val="0"/>
              </a:spcAft>
              <a:buClr>
                <a:schemeClr val="dk1"/>
              </a:buClr>
              <a:buSzPct val="100000"/>
              <a:buChar char="-"/>
            </a:pPr>
            <a:r>
              <a:rPr lang="en">
                <a:solidFill>
                  <a:schemeClr val="dk1"/>
                </a:solidFill>
              </a:rPr>
              <a:t>Styling of cells</a:t>
            </a:r>
            <a:endParaRPr>
              <a:solidFill>
                <a:schemeClr val="dk1"/>
              </a:solidFill>
            </a:endParaRPr>
          </a:p>
          <a:p>
            <a:pPr indent="0" lvl="0" marL="0" rtl="0" algn="l">
              <a:spcBef>
                <a:spcPts val="1200"/>
              </a:spcBef>
              <a:spcAft>
                <a:spcPts val="0"/>
              </a:spcAft>
              <a:buNone/>
            </a:pPr>
            <a:r>
              <a:rPr lang="en">
                <a:solidFill>
                  <a:schemeClr val="dk1"/>
                </a:solidFill>
              </a:rPr>
              <a:t>Drew</a:t>
            </a:r>
            <a:endParaRPr>
              <a:solidFill>
                <a:schemeClr val="dk1"/>
              </a:solidFill>
            </a:endParaRPr>
          </a:p>
          <a:p>
            <a:pPr indent="-282892" lvl="0" marL="457200" rtl="0" algn="l">
              <a:spcBef>
                <a:spcPts val="1200"/>
              </a:spcBef>
              <a:spcAft>
                <a:spcPts val="0"/>
              </a:spcAft>
              <a:buClr>
                <a:schemeClr val="dk1"/>
              </a:buClr>
              <a:buSzPct val="100000"/>
              <a:buChar char="-"/>
            </a:pPr>
            <a:r>
              <a:rPr lang="en">
                <a:solidFill>
                  <a:schemeClr val="dk1"/>
                </a:solidFill>
              </a:rPr>
              <a:t>Got our repo/React project onto my Linode server and made it </a:t>
            </a:r>
            <a:r>
              <a:rPr lang="en">
                <a:solidFill>
                  <a:schemeClr val="dk1"/>
                </a:solidFill>
              </a:rPr>
              <a:t>publicly</a:t>
            </a:r>
            <a:r>
              <a:rPr lang="en">
                <a:solidFill>
                  <a:schemeClr val="dk1"/>
                </a:solidFill>
              </a:rPr>
              <a:t> </a:t>
            </a:r>
            <a:r>
              <a:rPr lang="en">
                <a:solidFill>
                  <a:schemeClr val="dk1"/>
                </a:solidFill>
              </a:rPr>
              <a:t>accessible</a:t>
            </a:r>
            <a:r>
              <a:rPr lang="en">
                <a:solidFill>
                  <a:schemeClr val="dk1"/>
                </a:solidFill>
              </a:rPr>
              <a:t> from sudoku.drewmullett.net</a:t>
            </a:r>
            <a:endParaRPr>
              <a:solidFill>
                <a:schemeClr val="dk1"/>
              </a:solidFill>
            </a:endParaRPr>
          </a:p>
          <a:p>
            <a:pPr indent="0" lvl="0" marL="0" rtl="0" algn="l">
              <a:spcBef>
                <a:spcPts val="1200"/>
              </a:spcBef>
              <a:spcAft>
                <a:spcPts val="0"/>
              </a:spcAft>
              <a:buNone/>
            </a:pPr>
            <a:r>
              <a:rPr lang="en">
                <a:solidFill>
                  <a:schemeClr val="dk1"/>
                </a:solidFill>
              </a:rPr>
              <a:t>Nick</a:t>
            </a:r>
            <a:endParaRPr>
              <a:solidFill>
                <a:schemeClr val="dk1"/>
              </a:solidFill>
            </a:endParaRPr>
          </a:p>
          <a:p>
            <a:pPr indent="-282892" lvl="0" marL="457200" rtl="0" algn="l">
              <a:spcBef>
                <a:spcPts val="1200"/>
              </a:spcBef>
              <a:spcAft>
                <a:spcPts val="0"/>
              </a:spcAft>
              <a:buClr>
                <a:schemeClr val="dk1"/>
              </a:buClr>
              <a:buSzPct val="100000"/>
              <a:buChar char="-"/>
            </a:pPr>
            <a:r>
              <a:rPr lang="en">
                <a:solidFill>
                  <a:schemeClr val="dk1"/>
                </a:solidFill>
              </a:rPr>
              <a:t>Worked on board Generation, the Sudoku board now shows a randomly-generated valid Sudoku board</a:t>
            </a:r>
            <a:endParaRPr>
              <a:solidFill>
                <a:schemeClr val="dk1"/>
              </a:solidFill>
            </a:endParaRPr>
          </a:p>
          <a:p>
            <a:pPr indent="-282892" lvl="0" marL="457200" rtl="0" algn="l">
              <a:spcBef>
                <a:spcPts val="0"/>
              </a:spcBef>
              <a:spcAft>
                <a:spcPts val="0"/>
              </a:spcAft>
              <a:buClr>
                <a:schemeClr val="dk1"/>
              </a:buClr>
              <a:buSzPct val="100000"/>
              <a:buChar char="-"/>
            </a:pPr>
            <a:r>
              <a:rPr lang="en">
                <a:solidFill>
                  <a:schemeClr val="dk1"/>
                </a:solidFill>
              </a:rPr>
              <a:t>Added a Makefile, for convenience in running the program &amp; quick version checking, among other things</a:t>
            </a:r>
            <a:endParaRPr>
              <a:solidFill>
                <a:schemeClr val="dk1"/>
              </a:solidFill>
            </a:endParaRPr>
          </a:p>
          <a:p>
            <a:pPr indent="0" lvl="0" marL="0" rtl="0" algn="l">
              <a:spcBef>
                <a:spcPts val="1200"/>
              </a:spcBef>
              <a:spcAft>
                <a:spcPts val="0"/>
              </a:spcAft>
              <a:buNone/>
            </a:pPr>
            <a:r>
              <a:rPr lang="en">
                <a:solidFill>
                  <a:schemeClr val="dk1"/>
                </a:solidFill>
              </a:rPr>
              <a:t>Kevin</a:t>
            </a:r>
            <a:endParaRPr>
              <a:solidFill>
                <a:schemeClr val="dk1"/>
              </a:solidFill>
            </a:endParaRPr>
          </a:p>
          <a:p>
            <a:pPr indent="-282892" lvl="0" marL="457200" rtl="0" algn="l">
              <a:spcBef>
                <a:spcPts val="1200"/>
              </a:spcBef>
              <a:spcAft>
                <a:spcPts val="0"/>
              </a:spcAft>
              <a:buClr>
                <a:schemeClr val="dk1"/>
              </a:buClr>
              <a:buSzPct val="100000"/>
              <a:buChar char="-"/>
            </a:pPr>
            <a:r>
              <a:rPr lang="en">
                <a:solidFill>
                  <a:schemeClr val="dk1"/>
                </a:solidFill>
              </a:rPr>
              <a:t>Went onto websites to find the best way to implement the timer and how to get it started</a:t>
            </a:r>
            <a:endParaRPr>
              <a:solidFill>
                <a:schemeClr val="dk1"/>
              </a:solidFill>
            </a:endParaRPr>
          </a:p>
          <a:p>
            <a:pPr indent="-282892" lvl="0" marL="457200" rtl="0" algn="l">
              <a:spcBef>
                <a:spcPts val="0"/>
              </a:spcBef>
              <a:spcAft>
                <a:spcPts val="0"/>
              </a:spcAft>
              <a:buClr>
                <a:schemeClr val="dk1"/>
              </a:buClr>
              <a:buSzPct val="100000"/>
              <a:buChar char="-"/>
            </a:pPr>
            <a:r>
              <a:rPr lang="en">
                <a:solidFill>
                  <a:schemeClr val="dk1"/>
                </a:solidFill>
              </a:rPr>
              <a:t>Started work on the timer code to get it to start counting how long you have been playing</a:t>
            </a:r>
            <a:endParaRPr>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00" name="Shape 200"/>
        <p:cNvGrpSpPr/>
        <p:nvPr/>
      </p:nvGrpSpPr>
      <p:grpSpPr>
        <a:xfrm>
          <a:off x="0" y="0"/>
          <a:ext cx="0" cy="0"/>
          <a:chOff x="0" y="0"/>
          <a:chExt cx="0" cy="0"/>
        </a:xfrm>
      </p:grpSpPr>
      <p:sp>
        <p:nvSpPr>
          <p:cNvPr id="201" name="Google Shape;201;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Next Checkpoint Plan</a:t>
            </a:r>
            <a:endParaRPr b="1"/>
          </a:p>
        </p:txBody>
      </p:sp>
      <p:sp>
        <p:nvSpPr>
          <p:cNvPr id="202" name="Google Shape;202;p37"/>
          <p:cNvSpPr txBox="1"/>
          <p:nvPr>
            <p:ph idx="1" type="body"/>
          </p:nvPr>
        </p:nvSpPr>
        <p:spPr>
          <a:xfrm>
            <a:off x="217725" y="1178125"/>
            <a:ext cx="8520600" cy="34164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a:solidFill>
                  <a:schemeClr val="dk1"/>
                </a:solidFill>
              </a:rPr>
              <a:t>Zachary</a:t>
            </a:r>
            <a:endParaRPr>
              <a:solidFill>
                <a:schemeClr val="dk1"/>
              </a:solidFill>
            </a:endParaRPr>
          </a:p>
          <a:p>
            <a:pPr indent="-291465" lvl="0" marL="457200" rtl="0" algn="l">
              <a:spcBef>
                <a:spcPts val="1200"/>
              </a:spcBef>
              <a:spcAft>
                <a:spcPts val="0"/>
              </a:spcAft>
              <a:buClr>
                <a:schemeClr val="dk1"/>
              </a:buClr>
              <a:buSzPct val="100000"/>
              <a:buChar char="-"/>
            </a:pPr>
            <a:r>
              <a:rPr lang="en">
                <a:solidFill>
                  <a:schemeClr val="dk1"/>
                </a:solidFill>
              </a:rPr>
              <a:t>Fix highlighting, not complete and needs a rewrite</a:t>
            </a:r>
            <a:endParaRPr>
              <a:solidFill>
                <a:schemeClr val="dk1"/>
              </a:solidFill>
            </a:endParaRPr>
          </a:p>
          <a:p>
            <a:pPr indent="-291465" lvl="0" marL="457200" rtl="0" algn="l">
              <a:spcBef>
                <a:spcPts val="0"/>
              </a:spcBef>
              <a:spcAft>
                <a:spcPts val="0"/>
              </a:spcAft>
              <a:buClr>
                <a:schemeClr val="dk1"/>
              </a:buClr>
              <a:buSzPct val="100000"/>
              <a:buChar char="-"/>
            </a:pPr>
            <a:r>
              <a:rPr lang="en">
                <a:solidFill>
                  <a:schemeClr val="dk1"/>
                </a:solidFill>
              </a:rPr>
              <a:t>Solver implementation / UI</a:t>
            </a:r>
            <a:endParaRPr>
              <a:solidFill>
                <a:schemeClr val="dk1"/>
              </a:solidFill>
            </a:endParaRPr>
          </a:p>
          <a:p>
            <a:pPr indent="-291465" lvl="0" marL="457200" rtl="0" algn="l">
              <a:spcBef>
                <a:spcPts val="0"/>
              </a:spcBef>
              <a:spcAft>
                <a:spcPts val="0"/>
              </a:spcAft>
              <a:buClr>
                <a:schemeClr val="dk1"/>
              </a:buClr>
              <a:buSzPct val="100000"/>
              <a:buChar char="-"/>
            </a:pPr>
            <a:r>
              <a:rPr lang="en">
                <a:solidFill>
                  <a:schemeClr val="dk1"/>
                </a:solidFill>
              </a:rPr>
              <a:t>Highlight 3x3 borders separately (bolder) for better readability</a:t>
            </a:r>
            <a:endParaRPr>
              <a:solidFill>
                <a:schemeClr val="dk1"/>
              </a:solidFill>
            </a:endParaRPr>
          </a:p>
          <a:p>
            <a:pPr indent="-291465" lvl="0" marL="457200" rtl="0" algn="l">
              <a:spcBef>
                <a:spcPts val="0"/>
              </a:spcBef>
              <a:spcAft>
                <a:spcPts val="0"/>
              </a:spcAft>
              <a:buClr>
                <a:schemeClr val="dk1"/>
              </a:buClr>
              <a:buSzPct val="100000"/>
              <a:buChar char="-"/>
            </a:pPr>
            <a:r>
              <a:rPr lang="en">
                <a:solidFill>
                  <a:schemeClr val="dk1"/>
                </a:solidFill>
              </a:rPr>
              <a:t>Fix sizing issues with browser?</a:t>
            </a:r>
            <a:endParaRPr>
              <a:solidFill>
                <a:schemeClr val="dk1"/>
              </a:solidFill>
            </a:endParaRPr>
          </a:p>
          <a:p>
            <a:pPr indent="0" lvl="0" marL="0" rtl="0" algn="l">
              <a:spcBef>
                <a:spcPts val="1200"/>
              </a:spcBef>
              <a:spcAft>
                <a:spcPts val="0"/>
              </a:spcAft>
              <a:buNone/>
            </a:pPr>
            <a:r>
              <a:rPr lang="en">
                <a:solidFill>
                  <a:schemeClr val="dk1"/>
                </a:solidFill>
              </a:rPr>
              <a:t>Drew</a:t>
            </a:r>
            <a:endParaRPr>
              <a:solidFill>
                <a:schemeClr val="dk1"/>
              </a:solidFill>
            </a:endParaRPr>
          </a:p>
          <a:p>
            <a:pPr indent="-291465" lvl="0" marL="457200" rtl="0" algn="l">
              <a:spcBef>
                <a:spcPts val="1200"/>
              </a:spcBef>
              <a:spcAft>
                <a:spcPts val="0"/>
              </a:spcAft>
              <a:buClr>
                <a:schemeClr val="dk1"/>
              </a:buClr>
              <a:buSzPct val="100000"/>
              <a:buChar char="-"/>
            </a:pPr>
            <a:r>
              <a:rPr lang="en">
                <a:solidFill>
                  <a:schemeClr val="dk1"/>
                </a:solidFill>
              </a:rPr>
              <a:t>Get the server to host the website after closing the ssh connection</a:t>
            </a:r>
            <a:endParaRPr>
              <a:solidFill>
                <a:schemeClr val="dk1"/>
              </a:solidFill>
            </a:endParaRPr>
          </a:p>
          <a:p>
            <a:pPr indent="-291465" lvl="0" marL="457200" rtl="0" algn="l">
              <a:spcBef>
                <a:spcPts val="0"/>
              </a:spcBef>
              <a:spcAft>
                <a:spcPts val="0"/>
              </a:spcAft>
              <a:buClr>
                <a:schemeClr val="dk1"/>
              </a:buClr>
              <a:buSzPct val="100000"/>
              <a:buChar char="-"/>
            </a:pPr>
            <a:r>
              <a:rPr lang="en">
                <a:solidFill>
                  <a:schemeClr val="dk1"/>
                </a:solidFill>
              </a:rPr>
              <a:t>Aid Zach with remaining issues with coding the UI</a:t>
            </a:r>
            <a:endParaRPr>
              <a:solidFill>
                <a:schemeClr val="dk1"/>
              </a:solidFill>
            </a:endParaRPr>
          </a:p>
          <a:p>
            <a:pPr indent="0" lvl="0" marL="0" rtl="0" algn="l">
              <a:spcBef>
                <a:spcPts val="1200"/>
              </a:spcBef>
              <a:spcAft>
                <a:spcPts val="0"/>
              </a:spcAft>
              <a:buNone/>
            </a:pPr>
            <a:r>
              <a:rPr lang="en">
                <a:solidFill>
                  <a:schemeClr val="dk1"/>
                </a:solidFill>
              </a:rPr>
              <a:t>Nick</a:t>
            </a:r>
            <a:endParaRPr>
              <a:solidFill>
                <a:schemeClr val="dk1"/>
              </a:solidFill>
            </a:endParaRPr>
          </a:p>
          <a:p>
            <a:pPr indent="-291465" lvl="0" marL="457200" rtl="0" algn="l">
              <a:spcBef>
                <a:spcPts val="1200"/>
              </a:spcBef>
              <a:spcAft>
                <a:spcPts val="0"/>
              </a:spcAft>
              <a:buClr>
                <a:schemeClr val="dk1"/>
              </a:buClr>
              <a:buSzPct val="100000"/>
              <a:buChar char="-"/>
            </a:pPr>
            <a:r>
              <a:rPr lang="en">
                <a:solidFill>
                  <a:schemeClr val="dk1"/>
                </a:solidFill>
              </a:rPr>
              <a:t>Work on hiding x-number of elements on the board, depending on difficulty, so that it will be playable</a:t>
            </a:r>
            <a:endParaRPr>
              <a:solidFill>
                <a:schemeClr val="dk1"/>
              </a:solidFill>
            </a:endParaRPr>
          </a:p>
          <a:p>
            <a:pPr indent="-277494" lvl="1" marL="914400" rtl="0" algn="l">
              <a:spcBef>
                <a:spcPts val="0"/>
              </a:spcBef>
              <a:spcAft>
                <a:spcPts val="0"/>
              </a:spcAft>
              <a:buClr>
                <a:schemeClr val="dk1"/>
              </a:buClr>
              <a:buSzPct val="100000"/>
              <a:buChar char="-"/>
            </a:pPr>
            <a:r>
              <a:rPr lang="en">
                <a:solidFill>
                  <a:schemeClr val="dk1"/>
                </a:solidFill>
              </a:rPr>
              <a:t>This will probably require that I work on / add to the Solver</a:t>
            </a:r>
            <a:endParaRPr>
              <a:solidFill>
                <a:schemeClr val="dk1"/>
              </a:solidFill>
            </a:endParaRPr>
          </a:p>
          <a:p>
            <a:pPr indent="0" lvl="0" marL="0" rtl="0" algn="l">
              <a:spcBef>
                <a:spcPts val="1200"/>
              </a:spcBef>
              <a:spcAft>
                <a:spcPts val="0"/>
              </a:spcAft>
              <a:buNone/>
            </a:pPr>
            <a:r>
              <a:rPr lang="en">
                <a:solidFill>
                  <a:schemeClr val="dk1"/>
                </a:solidFill>
              </a:rPr>
              <a:t>Kevin</a:t>
            </a:r>
            <a:endParaRPr>
              <a:solidFill>
                <a:schemeClr val="dk1"/>
              </a:solidFill>
            </a:endParaRPr>
          </a:p>
          <a:p>
            <a:pPr indent="-291465" lvl="0" marL="457200" rtl="0" algn="l">
              <a:spcBef>
                <a:spcPts val="1200"/>
              </a:spcBef>
              <a:spcAft>
                <a:spcPts val="0"/>
              </a:spcAft>
              <a:buClr>
                <a:schemeClr val="dk1"/>
              </a:buClr>
              <a:buSzPct val="100000"/>
              <a:buChar char="-"/>
            </a:pPr>
            <a:r>
              <a:rPr lang="en">
                <a:solidFill>
                  <a:schemeClr val="dk1"/>
                </a:solidFill>
              </a:rPr>
              <a:t>Finish work on the timer code then talk with zachary to get it </a:t>
            </a:r>
            <a:r>
              <a:rPr lang="en">
                <a:solidFill>
                  <a:schemeClr val="dk1"/>
                </a:solidFill>
              </a:rPr>
              <a:t>implemented</a:t>
            </a:r>
            <a:r>
              <a:rPr lang="en">
                <a:solidFill>
                  <a:schemeClr val="dk1"/>
                </a:solidFill>
              </a:rPr>
              <a:t> into the UI for the game.</a:t>
            </a:r>
            <a:endParaRPr>
              <a:solidFill>
                <a:schemeClr val="dk1"/>
              </a:solidFill>
            </a:endParaRPr>
          </a:p>
          <a:p>
            <a:pPr indent="-291465" lvl="0" marL="457200" rtl="0" algn="l">
              <a:spcBef>
                <a:spcPts val="0"/>
              </a:spcBef>
              <a:spcAft>
                <a:spcPts val="0"/>
              </a:spcAft>
              <a:buClr>
                <a:schemeClr val="dk1"/>
              </a:buClr>
              <a:buSzPct val="100000"/>
              <a:buChar char="-"/>
            </a:pPr>
            <a:r>
              <a:rPr lang="en">
                <a:solidFill>
                  <a:schemeClr val="dk1"/>
                </a:solidFill>
              </a:rPr>
              <a:t>Talk to the team to see what else I can help with once The timer is implemented</a:t>
            </a:r>
            <a:endParaRPr>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06" name="Shape 206"/>
        <p:cNvGrpSpPr/>
        <p:nvPr/>
      </p:nvGrpSpPr>
      <p:grpSpPr>
        <a:xfrm>
          <a:off x="0" y="0"/>
          <a:ext cx="0" cy="0"/>
          <a:chOff x="0" y="0"/>
          <a:chExt cx="0" cy="0"/>
        </a:xfrm>
      </p:grpSpPr>
      <p:sp>
        <p:nvSpPr>
          <p:cNvPr id="207" name="Google Shape;207;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Potential Roadblocks</a:t>
            </a:r>
            <a:endParaRPr b="1"/>
          </a:p>
        </p:txBody>
      </p:sp>
      <p:sp>
        <p:nvSpPr>
          <p:cNvPr id="208" name="Google Shape;208;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Writing an algorithm to automatically group tiles together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Inputs from buttons vs. keyboard, most likely just input via keyboard </a:t>
            </a:r>
            <a:endParaRPr>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12" name="Shape 212"/>
        <p:cNvGrpSpPr/>
        <p:nvPr/>
      </p:nvGrpSpPr>
      <p:grpSpPr>
        <a:xfrm>
          <a:off x="0" y="0"/>
          <a:ext cx="0" cy="0"/>
          <a:chOff x="0" y="0"/>
          <a:chExt cx="0" cy="0"/>
        </a:xfrm>
      </p:grpSpPr>
      <p:sp>
        <p:nvSpPr>
          <p:cNvPr id="213" name="Google Shape;213;p39"/>
          <p:cNvSpPr txBox="1"/>
          <p:nvPr>
            <p:ph type="ctrTitle"/>
          </p:nvPr>
        </p:nvSpPr>
        <p:spPr>
          <a:xfrm>
            <a:off x="311700" y="2122950"/>
            <a:ext cx="8520600" cy="897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sz="4400" u="sng">
                <a:hlinkClick r:id="rId3"/>
              </a:rPr>
              <a:t>https://sudoku.drewmullett.net/</a:t>
            </a:r>
            <a:endParaRPr b="1" sz="44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17" name="Shape 217"/>
        <p:cNvGrpSpPr/>
        <p:nvPr/>
      </p:nvGrpSpPr>
      <p:grpSpPr>
        <a:xfrm>
          <a:off x="0" y="0"/>
          <a:ext cx="0" cy="0"/>
          <a:chOff x="0" y="0"/>
          <a:chExt cx="0" cy="0"/>
        </a:xfrm>
      </p:grpSpPr>
      <p:sp>
        <p:nvSpPr>
          <p:cNvPr id="218" name="Google Shape;218;p40"/>
          <p:cNvSpPr txBox="1"/>
          <p:nvPr>
            <p:ph type="ctrTitle"/>
          </p:nvPr>
        </p:nvSpPr>
        <p:spPr>
          <a:xfrm>
            <a:off x="206358" y="15454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Grading Items</a:t>
            </a:r>
            <a:endParaRPr b="1"/>
          </a:p>
          <a:p>
            <a:pPr indent="0" lvl="0" marL="0" rtl="0" algn="l">
              <a:spcBef>
                <a:spcPts val="0"/>
              </a:spcBef>
              <a:spcAft>
                <a:spcPts val="0"/>
              </a:spcAft>
              <a:buNone/>
            </a:pPr>
            <a:r>
              <a:t/>
            </a:r>
            <a:endParaRPr b="1"/>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22" name="Shape 222"/>
        <p:cNvGrpSpPr/>
        <p:nvPr/>
      </p:nvGrpSpPr>
      <p:grpSpPr>
        <a:xfrm>
          <a:off x="0" y="0"/>
          <a:ext cx="0" cy="0"/>
          <a:chOff x="0" y="0"/>
          <a:chExt cx="0" cy="0"/>
        </a:xfrm>
      </p:grpSpPr>
      <p:sp>
        <p:nvSpPr>
          <p:cNvPr id="223" name="Google Shape;223;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Contribution Summary</a:t>
            </a:r>
            <a:endParaRPr b="1"/>
          </a:p>
        </p:txBody>
      </p:sp>
      <p:sp>
        <p:nvSpPr>
          <p:cNvPr id="224" name="Google Shape;224;p41"/>
          <p:cNvSpPr txBox="1"/>
          <p:nvPr>
            <p:ph idx="1" type="body"/>
          </p:nvPr>
        </p:nvSpPr>
        <p:spPr>
          <a:xfrm>
            <a:off x="434100" y="903050"/>
            <a:ext cx="8275800" cy="42405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sz="1100">
                <a:solidFill>
                  <a:schemeClr val="dk1"/>
                </a:solidFill>
              </a:rPr>
              <a:t>Nick</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Worked on board Generation, the Sudoku board now shows a randomly-generated valid Sudoku board</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Added a Makefile, for convenience in running the program &amp; quick version checking, among other things</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Zachary</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Permitted input to individual cells and legality for inputs (bounds, NaN)</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Fixed input issues which would wipe the board to a default state</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Removed an increment button for Form numbers on Chrome, Safari, Edge, and Opera browsers</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Introduced many levels of shading, specific square, 3x3, row &amp; col, non-highlighted, specific square but taken in row/col, non-specific square but taken in row/col</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Logic for highlighting squares based on row/col inputs</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Closed issue #11, #15</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Learning more TSX, CSS</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Contribution to slides</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Styling of cells</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Drew</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Introduced teammates to GitHub’s issue and branch features</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Got webapp up and running on sudoku.drewmullett.net</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Read tutorials on Typescript/CSS</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Kevin Belock</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Researched the implementation of a timer</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Worked on coding in the timer for Sudoku.</a:t>
            </a:r>
            <a:endParaRPr sz="11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Killer Sudoku?</a:t>
            </a:r>
            <a:endParaRPr/>
          </a:p>
        </p:txBody>
      </p:sp>
      <p:pic>
        <p:nvPicPr>
          <p:cNvPr id="67" name="Google Shape;67;p15"/>
          <p:cNvPicPr preferRelativeResize="0"/>
          <p:nvPr/>
        </p:nvPicPr>
        <p:blipFill>
          <a:blip r:embed="rId3">
            <a:alphaModFix/>
          </a:blip>
          <a:stretch>
            <a:fillRect/>
          </a:stretch>
        </p:blipFill>
        <p:spPr>
          <a:xfrm>
            <a:off x="2334518" y="1230923"/>
            <a:ext cx="4474956" cy="362724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28" name="Shape 228"/>
        <p:cNvGrpSpPr/>
        <p:nvPr/>
      </p:nvGrpSpPr>
      <p:grpSpPr>
        <a:xfrm>
          <a:off x="0" y="0"/>
          <a:ext cx="0" cy="0"/>
          <a:chOff x="0" y="0"/>
          <a:chExt cx="0" cy="0"/>
        </a:xfrm>
      </p:grpSpPr>
      <p:sp>
        <p:nvSpPr>
          <p:cNvPr id="229" name="Google Shape;229;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Meeting Attendance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30" name="Google Shape;230;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Group Meeting (Checkpoint 2) 2/24/2024</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Present: All members</a:t>
            </a:r>
            <a:endParaRPr>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34" name="Shape 234"/>
        <p:cNvGrpSpPr/>
        <p:nvPr/>
      </p:nvGrpSpPr>
      <p:grpSpPr>
        <a:xfrm>
          <a:off x="0" y="0"/>
          <a:ext cx="0" cy="0"/>
          <a:chOff x="0" y="0"/>
          <a:chExt cx="0" cy="0"/>
        </a:xfrm>
      </p:grpSpPr>
      <p:sp>
        <p:nvSpPr>
          <p:cNvPr id="235" name="Google Shape;235;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Drew Mullett 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36" name="Google Shape;236;p43"/>
          <p:cNvSpPr txBox="1"/>
          <p:nvPr>
            <p:ph idx="1" type="body"/>
          </p:nvPr>
        </p:nvSpPr>
        <p:spPr>
          <a:xfrm>
            <a:off x="350025" y="114290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Introduced teammates to Git</a:t>
            </a:r>
            <a:r>
              <a:rPr lang="en">
                <a:solidFill>
                  <a:schemeClr val="dk1"/>
                </a:solidFill>
              </a:rPr>
              <a:t>H</a:t>
            </a:r>
            <a:r>
              <a:rPr lang="en">
                <a:solidFill>
                  <a:schemeClr val="dk1"/>
                </a:solidFill>
              </a:rPr>
              <a:t>ub’s issue and branch features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Got code up and running on sudoku.drewmullett.net</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Set up a local repository on the Linode server so I can easily pull the current version of the webapp</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Read tutorials on Typescript/CSS</a:t>
            </a:r>
            <a:endParaRPr>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40" name="Shape 240"/>
        <p:cNvGrpSpPr/>
        <p:nvPr/>
      </p:nvGrpSpPr>
      <p:grpSpPr>
        <a:xfrm>
          <a:off x="0" y="0"/>
          <a:ext cx="0" cy="0"/>
          <a:chOff x="0" y="0"/>
          <a:chExt cx="0" cy="0"/>
        </a:xfrm>
      </p:grpSpPr>
      <p:sp>
        <p:nvSpPr>
          <p:cNvPr id="241" name="Google Shape;241;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Drew Mullett Contributions - Evidence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242" name="Google Shape;242;p44"/>
          <p:cNvPicPr preferRelativeResize="0"/>
          <p:nvPr/>
        </p:nvPicPr>
        <p:blipFill>
          <a:blip r:embed="rId3">
            <a:alphaModFix/>
          </a:blip>
          <a:stretch>
            <a:fillRect/>
          </a:stretch>
        </p:blipFill>
        <p:spPr>
          <a:xfrm>
            <a:off x="1076438" y="1282850"/>
            <a:ext cx="6991123" cy="358295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46" name="Shape 246"/>
        <p:cNvGrpSpPr/>
        <p:nvPr/>
      </p:nvGrpSpPr>
      <p:grpSpPr>
        <a:xfrm>
          <a:off x="0" y="0"/>
          <a:ext cx="0" cy="0"/>
          <a:chOff x="0" y="0"/>
          <a:chExt cx="0" cy="0"/>
        </a:xfrm>
      </p:grpSpPr>
      <p:sp>
        <p:nvSpPr>
          <p:cNvPr id="247" name="Google Shape;247;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Drew Mullett Contributions - Evidence (cont.)</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248" name="Google Shape;248;p45"/>
          <p:cNvPicPr preferRelativeResize="0"/>
          <p:nvPr/>
        </p:nvPicPr>
        <p:blipFill>
          <a:blip r:embed="rId3">
            <a:alphaModFix/>
          </a:blip>
          <a:stretch>
            <a:fillRect/>
          </a:stretch>
        </p:blipFill>
        <p:spPr>
          <a:xfrm>
            <a:off x="1141413" y="1181679"/>
            <a:ext cx="6861173" cy="368647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52" name="Shape 252"/>
        <p:cNvGrpSpPr/>
        <p:nvPr/>
      </p:nvGrpSpPr>
      <p:grpSpPr>
        <a:xfrm>
          <a:off x="0" y="0"/>
          <a:ext cx="0" cy="0"/>
          <a:chOff x="0" y="0"/>
          <a:chExt cx="0" cy="0"/>
        </a:xfrm>
      </p:grpSpPr>
      <p:sp>
        <p:nvSpPr>
          <p:cNvPr id="253" name="Google Shape;253;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 </a:t>
            </a:r>
            <a:r>
              <a:rPr b="1" lang="en"/>
              <a:t>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54" name="Google Shape;254;p46"/>
          <p:cNvSpPr txBox="1"/>
          <p:nvPr>
            <p:ph idx="1" type="body"/>
          </p:nvPr>
        </p:nvSpPr>
        <p:spPr>
          <a:xfrm>
            <a:off x="350025" y="1142900"/>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sz="1400">
                <a:solidFill>
                  <a:schemeClr val="dk1"/>
                </a:solidFill>
              </a:rPr>
              <a:t>Introduced 2d array of cells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Submitted many issues to Github</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Permitted input to individual cells and legality for inputs (bounds, NaN)</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Fixed input issues which would wipe the board to a default state</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Removed an increment button for Form numbers on Chrome, Safari, Edge, and Opera browsers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Introduced many levels of shading, specific square, 3x3, row &amp; col, non-highlighted, specific square but taken in row/col, non-specific square but taken in row/col</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Logic for highlighting squares based on row/col inputs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Closed issue #11, #15</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Learning more TSX, CSS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Contribution to slides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Styling of cells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Maintenance of repo and PR’s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Assisted teammates in resource gathering and gradual learning</a:t>
            </a:r>
            <a:endParaRPr sz="140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58" name="Shape 258"/>
        <p:cNvGrpSpPr/>
        <p:nvPr/>
      </p:nvGrpSpPr>
      <p:grpSpPr>
        <a:xfrm>
          <a:off x="0" y="0"/>
          <a:ext cx="0" cy="0"/>
          <a:chOff x="0" y="0"/>
          <a:chExt cx="0" cy="0"/>
        </a:xfrm>
      </p:grpSpPr>
      <p:sp>
        <p:nvSpPr>
          <p:cNvPr id="259" name="Google Shape;259;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a:t>
            </a:r>
            <a:r>
              <a:rPr b="1" lang="en"/>
              <a:t> Contributions - Evidence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260" name="Google Shape;260;p47"/>
          <p:cNvPicPr preferRelativeResize="0"/>
          <p:nvPr/>
        </p:nvPicPr>
        <p:blipFill>
          <a:blip r:embed="rId3">
            <a:alphaModFix/>
          </a:blip>
          <a:stretch>
            <a:fillRect/>
          </a:stretch>
        </p:blipFill>
        <p:spPr>
          <a:xfrm>
            <a:off x="0" y="1017725"/>
            <a:ext cx="4572001" cy="2440375"/>
          </a:xfrm>
          <a:prstGeom prst="rect">
            <a:avLst/>
          </a:prstGeom>
          <a:noFill/>
          <a:ln>
            <a:noFill/>
          </a:ln>
        </p:spPr>
      </p:pic>
      <p:pic>
        <p:nvPicPr>
          <p:cNvPr id="261" name="Google Shape;261;p47"/>
          <p:cNvPicPr preferRelativeResize="0"/>
          <p:nvPr/>
        </p:nvPicPr>
        <p:blipFill>
          <a:blip r:embed="rId4">
            <a:alphaModFix/>
          </a:blip>
          <a:stretch>
            <a:fillRect/>
          </a:stretch>
        </p:blipFill>
        <p:spPr>
          <a:xfrm>
            <a:off x="4572000" y="1017725"/>
            <a:ext cx="4572001" cy="2440375"/>
          </a:xfrm>
          <a:prstGeom prst="rect">
            <a:avLst/>
          </a:prstGeom>
          <a:noFill/>
          <a:ln>
            <a:noFill/>
          </a:ln>
        </p:spPr>
      </p:pic>
      <p:pic>
        <p:nvPicPr>
          <p:cNvPr id="262" name="Google Shape;262;p47"/>
          <p:cNvPicPr preferRelativeResize="0"/>
          <p:nvPr/>
        </p:nvPicPr>
        <p:blipFill>
          <a:blip r:embed="rId5">
            <a:alphaModFix/>
          </a:blip>
          <a:stretch>
            <a:fillRect/>
          </a:stretch>
        </p:blipFill>
        <p:spPr>
          <a:xfrm>
            <a:off x="152400" y="3458100"/>
            <a:ext cx="8839204" cy="127754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66" name="Shape 266"/>
        <p:cNvGrpSpPr/>
        <p:nvPr/>
      </p:nvGrpSpPr>
      <p:grpSpPr>
        <a:xfrm>
          <a:off x="0" y="0"/>
          <a:ext cx="0" cy="0"/>
          <a:chOff x="0" y="0"/>
          <a:chExt cx="0" cy="0"/>
        </a:xfrm>
      </p:grpSpPr>
      <p:sp>
        <p:nvSpPr>
          <p:cNvPr id="267" name="Google Shape;267;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 Contributions - Evidence cont.</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268" name="Google Shape;268;p48"/>
          <p:cNvPicPr preferRelativeResize="0"/>
          <p:nvPr/>
        </p:nvPicPr>
        <p:blipFill>
          <a:blip r:embed="rId3">
            <a:alphaModFix/>
          </a:blip>
          <a:stretch>
            <a:fillRect/>
          </a:stretch>
        </p:blipFill>
        <p:spPr>
          <a:xfrm>
            <a:off x="1474075" y="1017725"/>
            <a:ext cx="6195850" cy="382097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72" name="Shape 272"/>
        <p:cNvGrpSpPr/>
        <p:nvPr/>
      </p:nvGrpSpPr>
      <p:grpSpPr>
        <a:xfrm>
          <a:off x="0" y="0"/>
          <a:ext cx="0" cy="0"/>
          <a:chOff x="0" y="0"/>
          <a:chExt cx="0" cy="0"/>
        </a:xfrm>
      </p:grpSpPr>
      <p:sp>
        <p:nvSpPr>
          <p:cNvPr id="273" name="Google Shape;273;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Nick Adkins</a:t>
            </a:r>
            <a:r>
              <a:rPr b="1" lang="en"/>
              <a:t> 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74" name="Google Shape;274;p49"/>
          <p:cNvSpPr txBox="1"/>
          <p:nvPr>
            <p:ph idx="1" type="body"/>
          </p:nvPr>
        </p:nvSpPr>
        <p:spPr>
          <a:xfrm>
            <a:off x="350025" y="1142900"/>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sz="1400">
                <a:solidFill>
                  <a:schemeClr val="dk1"/>
                </a:solidFill>
              </a:rPr>
              <a:t>Worked on board Generation, the Sudoku board now shows a randomly-generated valid Sudoku board</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Added a Makefile, for convenience in running the program &amp; quick version checking, among other things</a:t>
            </a:r>
            <a:endParaRPr sz="1400">
              <a:solidFill>
                <a:schemeClr val="dk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78" name="Shape 278"/>
        <p:cNvGrpSpPr/>
        <p:nvPr/>
      </p:nvGrpSpPr>
      <p:grpSpPr>
        <a:xfrm>
          <a:off x="0" y="0"/>
          <a:ext cx="0" cy="0"/>
          <a:chOff x="0" y="0"/>
          <a:chExt cx="0" cy="0"/>
        </a:xfrm>
      </p:grpSpPr>
      <p:sp>
        <p:nvSpPr>
          <p:cNvPr id="279" name="Google Shape;279;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Nick Adkins Contributions - Evidence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280" name="Google Shape;280;p50"/>
          <p:cNvPicPr preferRelativeResize="0"/>
          <p:nvPr/>
        </p:nvPicPr>
        <p:blipFill>
          <a:blip r:embed="rId3">
            <a:alphaModFix/>
          </a:blip>
          <a:stretch>
            <a:fillRect/>
          </a:stretch>
        </p:blipFill>
        <p:spPr>
          <a:xfrm>
            <a:off x="855200" y="1140975"/>
            <a:ext cx="3716800" cy="3732674"/>
          </a:xfrm>
          <a:prstGeom prst="rect">
            <a:avLst/>
          </a:prstGeom>
          <a:noFill/>
          <a:ln>
            <a:noFill/>
          </a:ln>
        </p:spPr>
      </p:pic>
      <p:pic>
        <p:nvPicPr>
          <p:cNvPr id="281" name="Google Shape;281;p50"/>
          <p:cNvPicPr preferRelativeResize="0"/>
          <p:nvPr/>
        </p:nvPicPr>
        <p:blipFill>
          <a:blip r:embed="rId4">
            <a:alphaModFix/>
          </a:blip>
          <a:stretch>
            <a:fillRect/>
          </a:stretch>
        </p:blipFill>
        <p:spPr>
          <a:xfrm>
            <a:off x="4846225" y="1451575"/>
            <a:ext cx="2530776" cy="31114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85" name="Shape 285"/>
        <p:cNvGrpSpPr/>
        <p:nvPr/>
      </p:nvGrpSpPr>
      <p:grpSpPr>
        <a:xfrm>
          <a:off x="0" y="0"/>
          <a:ext cx="0" cy="0"/>
          <a:chOff x="0" y="0"/>
          <a:chExt cx="0" cy="0"/>
        </a:xfrm>
      </p:grpSpPr>
      <p:sp>
        <p:nvSpPr>
          <p:cNvPr id="286" name="Google Shape;286;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Nick Adkins Contributions - Evidence cont.</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287" name="Google Shape;287;p51"/>
          <p:cNvPicPr preferRelativeResize="0"/>
          <p:nvPr/>
        </p:nvPicPr>
        <p:blipFill>
          <a:blip r:embed="rId3">
            <a:alphaModFix/>
          </a:blip>
          <a:stretch>
            <a:fillRect/>
          </a:stretch>
        </p:blipFill>
        <p:spPr>
          <a:xfrm>
            <a:off x="115425" y="1675516"/>
            <a:ext cx="4439400" cy="2276309"/>
          </a:xfrm>
          <a:prstGeom prst="rect">
            <a:avLst/>
          </a:prstGeom>
          <a:noFill/>
          <a:ln>
            <a:noFill/>
          </a:ln>
        </p:spPr>
      </p:pic>
      <p:sp>
        <p:nvSpPr>
          <p:cNvPr id="288" name="Google Shape;288;p51"/>
          <p:cNvSpPr txBox="1"/>
          <p:nvPr/>
        </p:nvSpPr>
        <p:spPr>
          <a:xfrm>
            <a:off x="328875" y="1275325"/>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solidFill>
                  <a:schemeClr val="dk1"/>
                </a:solidFill>
              </a:rPr>
              <a:t>Makefile (Main Branch)</a:t>
            </a:r>
            <a:endParaRPr/>
          </a:p>
        </p:txBody>
      </p:sp>
      <p:sp>
        <p:nvSpPr>
          <p:cNvPr id="289" name="Google Shape;289;p51"/>
          <p:cNvSpPr txBox="1"/>
          <p:nvPr/>
        </p:nvSpPr>
        <p:spPr>
          <a:xfrm>
            <a:off x="4838200" y="110480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solidFill>
                  <a:schemeClr val="dk1"/>
                </a:solidFill>
              </a:rPr>
              <a:t>Updated Makefile (Ui-stuff Branch)</a:t>
            </a:r>
            <a:endParaRPr/>
          </a:p>
        </p:txBody>
      </p:sp>
      <p:pic>
        <p:nvPicPr>
          <p:cNvPr id="290" name="Google Shape;290;p51"/>
          <p:cNvPicPr preferRelativeResize="0"/>
          <p:nvPr/>
        </p:nvPicPr>
        <p:blipFill>
          <a:blip r:embed="rId4">
            <a:alphaModFix/>
          </a:blip>
          <a:stretch>
            <a:fillRect/>
          </a:stretch>
        </p:blipFill>
        <p:spPr>
          <a:xfrm>
            <a:off x="4660450" y="1505000"/>
            <a:ext cx="4350950" cy="30403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u="sng">
                <a:hlinkClick r:id="rId3"/>
              </a:rPr>
              <a:t>Figma</a:t>
            </a:r>
            <a:endParaRPr u="sng"/>
          </a:p>
        </p:txBody>
      </p:sp>
      <p:pic>
        <p:nvPicPr>
          <p:cNvPr id="73" name="Google Shape;73;p16"/>
          <p:cNvPicPr preferRelativeResize="0"/>
          <p:nvPr/>
        </p:nvPicPr>
        <p:blipFill>
          <a:blip r:embed="rId4">
            <a:alphaModFix/>
          </a:blip>
          <a:stretch>
            <a:fillRect/>
          </a:stretch>
        </p:blipFill>
        <p:spPr>
          <a:xfrm>
            <a:off x="2295525" y="1017725"/>
            <a:ext cx="4552962" cy="38209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294" name="Shape 294"/>
        <p:cNvGrpSpPr/>
        <p:nvPr/>
      </p:nvGrpSpPr>
      <p:grpSpPr>
        <a:xfrm>
          <a:off x="0" y="0"/>
          <a:ext cx="0" cy="0"/>
          <a:chOff x="0" y="0"/>
          <a:chExt cx="0" cy="0"/>
        </a:xfrm>
      </p:grpSpPr>
      <p:sp>
        <p:nvSpPr>
          <p:cNvPr id="295" name="Google Shape;295;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Kevin Belock</a:t>
            </a:r>
            <a:r>
              <a:rPr b="1" lang="en"/>
              <a:t> 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96" name="Google Shape;296;p52"/>
          <p:cNvSpPr txBox="1"/>
          <p:nvPr/>
        </p:nvSpPr>
        <p:spPr>
          <a:xfrm>
            <a:off x="289475" y="1200950"/>
            <a:ext cx="8744100" cy="38157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800">
                <a:solidFill>
                  <a:schemeClr val="dk1"/>
                </a:solidFill>
              </a:rPr>
              <a:t>Researched how the best way to implement the timer would be through react</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Have started programming the timer though not fully implemented yet, I have pushed what I have to the Timer branch on github.</a:t>
            </a:r>
            <a:endParaRPr sz="18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00" name="Shape 300"/>
        <p:cNvGrpSpPr/>
        <p:nvPr/>
      </p:nvGrpSpPr>
      <p:grpSpPr>
        <a:xfrm>
          <a:off x="0" y="0"/>
          <a:ext cx="0" cy="0"/>
          <a:chOff x="0" y="0"/>
          <a:chExt cx="0" cy="0"/>
        </a:xfrm>
      </p:grpSpPr>
      <p:sp>
        <p:nvSpPr>
          <p:cNvPr id="301" name="Google Shape;301;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Kevin Belock Contributions - Evidence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302" name="Google Shape;302;p53"/>
          <p:cNvPicPr preferRelativeResize="0"/>
          <p:nvPr/>
        </p:nvPicPr>
        <p:blipFill>
          <a:blip r:embed="rId3">
            <a:alphaModFix/>
          </a:blip>
          <a:stretch>
            <a:fillRect/>
          </a:stretch>
        </p:blipFill>
        <p:spPr>
          <a:xfrm>
            <a:off x="1949663" y="922050"/>
            <a:ext cx="5244675" cy="39733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06" name="Shape 306"/>
        <p:cNvGrpSpPr/>
        <p:nvPr/>
      </p:nvGrpSpPr>
      <p:grpSpPr>
        <a:xfrm>
          <a:off x="0" y="0"/>
          <a:ext cx="0" cy="0"/>
          <a:chOff x="0" y="0"/>
          <a:chExt cx="0" cy="0"/>
        </a:xfrm>
      </p:grpSpPr>
      <p:sp>
        <p:nvSpPr>
          <p:cNvPr id="307" name="Google Shape;307;p5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Start of Checkpoint 3</a:t>
            </a:r>
            <a:endParaRPr b="1"/>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11" name="Shape 311"/>
        <p:cNvGrpSpPr/>
        <p:nvPr/>
      </p:nvGrpSpPr>
      <p:grpSpPr>
        <a:xfrm>
          <a:off x="0" y="0"/>
          <a:ext cx="0" cy="0"/>
          <a:chOff x="0" y="0"/>
          <a:chExt cx="0" cy="0"/>
        </a:xfrm>
      </p:grpSpPr>
      <p:sp>
        <p:nvSpPr>
          <p:cNvPr id="312" name="Google Shape;312;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Meeting Attendance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313" name="Google Shape;313;p5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Group Meeting 3/5/2024</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Present: All members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Group Meeting 3/16/2023</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Zachary, Drew, Kevin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Group Meeting (Checkpoint 3) 3/19/2024</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Present: All members</a:t>
            </a:r>
            <a:endParaRPr>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17" name="Shape 317"/>
        <p:cNvGrpSpPr/>
        <p:nvPr/>
      </p:nvGrpSpPr>
      <p:grpSpPr>
        <a:xfrm>
          <a:off x="0" y="0"/>
          <a:ext cx="0" cy="0"/>
          <a:chOff x="0" y="0"/>
          <a:chExt cx="0" cy="0"/>
        </a:xfrm>
      </p:grpSpPr>
      <p:sp>
        <p:nvSpPr>
          <p:cNvPr id="318" name="Google Shape;318;p56"/>
          <p:cNvSpPr txBox="1"/>
          <p:nvPr>
            <p:ph type="title"/>
          </p:nvPr>
        </p:nvSpPr>
        <p:spPr>
          <a:xfrm>
            <a:off x="311700" y="80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Work Summary</a:t>
            </a:r>
            <a:endParaRPr b="1"/>
          </a:p>
        </p:txBody>
      </p:sp>
      <p:sp>
        <p:nvSpPr>
          <p:cNvPr id="319" name="Google Shape;319;p56"/>
          <p:cNvSpPr txBox="1"/>
          <p:nvPr>
            <p:ph idx="1" type="body"/>
          </p:nvPr>
        </p:nvSpPr>
        <p:spPr>
          <a:xfrm>
            <a:off x="311700" y="653575"/>
            <a:ext cx="42603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Zachary</a:t>
            </a:r>
            <a:endParaRPr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Reworked Timer to add support for instancing a timer on a board.</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Linked Timer to cell clicks and pause/start button.</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Pause button stops timer, resume by button or pressing on board.</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Completed UI highlighting for the last </a:t>
            </a:r>
            <a:r>
              <a:rPr lang="en" sz="1400">
                <a:solidFill>
                  <a:schemeClr val="dk1"/>
                </a:solidFill>
              </a:rPr>
              <a:t>time.</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Added a ‘New Game’ button and number Panel.</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Added navbar for pathing.</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Added bolded border outline on board.</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Added Google API icons to support an intuitive UI.</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Fixed browser resizing.</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Closed Issue #12, </a:t>
            </a:r>
            <a:r>
              <a:rPr lang="en" sz="1400">
                <a:solidFill>
                  <a:schemeClr val="dk1"/>
                </a:solidFill>
              </a:rPr>
              <a:t>#1, #31.</a:t>
            </a:r>
            <a:endParaRPr sz="1400">
              <a:solidFill>
                <a:schemeClr val="dk1"/>
              </a:solidFill>
            </a:endParaRPr>
          </a:p>
        </p:txBody>
      </p:sp>
      <p:sp>
        <p:nvSpPr>
          <p:cNvPr id="320" name="Google Shape;320;p56"/>
          <p:cNvSpPr txBox="1"/>
          <p:nvPr>
            <p:ph idx="1" type="body"/>
          </p:nvPr>
        </p:nvSpPr>
        <p:spPr>
          <a:xfrm>
            <a:off x="4572000" y="653575"/>
            <a:ext cx="42603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Drew</a:t>
            </a:r>
            <a:endParaRPr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Added functionality for server to make HTTP GET request along with difficulty selecter.</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Created pathing segments for sudoku and killer sudoku.</a:t>
            </a:r>
            <a:endParaRPr sz="1400">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24" name="Shape 324"/>
        <p:cNvGrpSpPr/>
        <p:nvPr/>
      </p:nvGrpSpPr>
      <p:grpSpPr>
        <a:xfrm>
          <a:off x="0" y="0"/>
          <a:ext cx="0" cy="0"/>
          <a:chOff x="0" y="0"/>
          <a:chExt cx="0" cy="0"/>
        </a:xfrm>
      </p:grpSpPr>
      <p:sp>
        <p:nvSpPr>
          <p:cNvPr id="325" name="Google Shape;325;p57"/>
          <p:cNvSpPr txBox="1"/>
          <p:nvPr>
            <p:ph type="title"/>
          </p:nvPr>
        </p:nvSpPr>
        <p:spPr>
          <a:xfrm>
            <a:off x="311700" y="80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Work Summary (cont.)</a:t>
            </a:r>
            <a:endParaRPr b="1"/>
          </a:p>
        </p:txBody>
      </p:sp>
      <p:sp>
        <p:nvSpPr>
          <p:cNvPr id="326" name="Google Shape;326;p57"/>
          <p:cNvSpPr txBox="1"/>
          <p:nvPr>
            <p:ph idx="1" type="body"/>
          </p:nvPr>
        </p:nvSpPr>
        <p:spPr>
          <a:xfrm>
            <a:off x="311700" y="653575"/>
            <a:ext cx="42603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Nick</a:t>
            </a:r>
            <a:endParaRPr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Added function to Solve the sudoku board (Mostly works, but still WIP)</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Completely Reworked the Generation Algorithm to be more random, at the cost of time efficiency (of which is still barely noticeable: a time of 0.2 ms VS ~30 ms to generate a board)</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I just recently optimized the algorithm from ~30 ms → ~20 ms</a:t>
            </a:r>
            <a:endParaRPr>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Reworked tile showing system so that the resulting board is always compatible with the solver function</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Closed Issue #2</a:t>
            </a:r>
            <a:endParaRPr sz="1400">
              <a:solidFill>
                <a:schemeClr val="dk1"/>
              </a:solidFill>
            </a:endParaRPr>
          </a:p>
        </p:txBody>
      </p:sp>
      <p:sp>
        <p:nvSpPr>
          <p:cNvPr id="327" name="Google Shape;327;p57"/>
          <p:cNvSpPr txBox="1"/>
          <p:nvPr>
            <p:ph idx="1" type="body"/>
          </p:nvPr>
        </p:nvSpPr>
        <p:spPr>
          <a:xfrm>
            <a:off x="4572000" y="653575"/>
            <a:ext cx="4260300" cy="40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Kevin</a:t>
            </a:r>
            <a:endParaRPr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Finished the base template for the Timer</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Researching how to implement the cages for a Killer Sudoku board.</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Made a list of progress to go through to slowly build the necessary components for the cages of Killer Sudoku.</a:t>
            </a:r>
            <a:endParaRPr sz="1400">
              <a:solidFill>
                <a:schemeClr val="dk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31" name="Shape 331"/>
        <p:cNvGrpSpPr/>
        <p:nvPr/>
      </p:nvGrpSpPr>
      <p:grpSpPr>
        <a:xfrm>
          <a:off x="0" y="0"/>
          <a:ext cx="0" cy="0"/>
          <a:chOff x="0" y="0"/>
          <a:chExt cx="0" cy="0"/>
        </a:xfrm>
      </p:grpSpPr>
      <p:sp>
        <p:nvSpPr>
          <p:cNvPr id="332" name="Google Shape;332;p5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Comparison</a:t>
            </a:r>
            <a:endParaRPr b="1"/>
          </a:p>
        </p:txBody>
      </p:sp>
      <p:pic>
        <p:nvPicPr>
          <p:cNvPr id="333" name="Google Shape;333;p58"/>
          <p:cNvPicPr preferRelativeResize="0"/>
          <p:nvPr/>
        </p:nvPicPr>
        <p:blipFill>
          <a:blip r:embed="rId3">
            <a:alphaModFix/>
          </a:blip>
          <a:stretch>
            <a:fillRect/>
          </a:stretch>
        </p:blipFill>
        <p:spPr>
          <a:xfrm>
            <a:off x="0" y="1017725"/>
            <a:ext cx="5563525" cy="2765450"/>
          </a:xfrm>
          <a:prstGeom prst="rect">
            <a:avLst/>
          </a:prstGeom>
          <a:noFill/>
          <a:ln>
            <a:noFill/>
          </a:ln>
        </p:spPr>
      </p:pic>
      <p:sp>
        <p:nvSpPr>
          <p:cNvPr id="334" name="Google Shape;334;p58"/>
          <p:cNvSpPr txBox="1"/>
          <p:nvPr/>
        </p:nvSpPr>
        <p:spPr>
          <a:xfrm>
            <a:off x="5701575" y="1017725"/>
            <a:ext cx="1743900" cy="88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rPr>
              <a:t>Checkpoint 3</a:t>
            </a:r>
            <a:endParaRPr b="1" sz="1800">
              <a:solidFill>
                <a:schemeClr val="lt1"/>
              </a:solidFill>
            </a:endParaRPr>
          </a:p>
          <a:p>
            <a:pPr indent="0" lvl="0" marL="0" rtl="0" algn="l">
              <a:spcBef>
                <a:spcPts val="0"/>
              </a:spcBef>
              <a:spcAft>
                <a:spcPts val="0"/>
              </a:spcAft>
              <a:buNone/>
            </a:pPr>
            <a:r>
              <a:t/>
            </a:r>
            <a:endParaRPr b="1" sz="1800">
              <a:solidFill>
                <a:schemeClr val="lt1"/>
              </a:solidFill>
            </a:endParaRPr>
          </a:p>
        </p:txBody>
      </p:sp>
      <p:sp>
        <p:nvSpPr>
          <p:cNvPr id="335" name="Google Shape;335;p58"/>
          <p:cNvSpPr txBox="1"/>
          <p:nvPr/>
        </p:nvSpPr>
        <p:spPr>
          <a:xfrm>
            <a:off x="1767625" y="4163625"/>
            <a:ext cx="1743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rPr>
              <a:t>Checkpoint 2</a:t>
            </a:r>
            <a:endParaRPr b="1" sz="1800">
              <a:solidFill>
                <a:schemeClr val="lt1"/>
              </a:solidFill>
            </a:endParaRPr>
          </a:p>
        </p:txBody>
      </p:sp>
      <p:cxnSp>
        <p:nvCxnSpPr>
          <p:cNvPr id="336" name="Google Shape;336;p58"/>
          <p:cNvCxnSpPr/>
          <p:nvPr/>
        </p:nvCxnSpPr>
        <p:spPr>
          <a:xfrm rot="10800000">
            <a:off x="5835725" y="1541925"/>
            <a:ext cx="831900" cy="900"/>
          </a:xfrm>
          <a:prstGeom prst="straightConnector1">
            <a:avLst/>
          </a:prstGeom>
          <a:noFill/>
          <a:ln cap="flat" cmpd="sng" w="38100">
            <a:solidFill>
              <a:schemeClr val="dk2"/>
            </a:solidFill>
            <a:prstDash val="solid"/>
            <a:round/>
            <a:headEnd len="med" w="med" type="none"/>
            <a:tailEnd len="med" w="med" type="triangle"/>
          </a:ln>
        </p:spPr>
      </p:cxnSp>
      <p:cxnSp>
        <p:nvCxnSpPr>
          <p:cNvPr id="337" name="Google Shape;337;p58"/>
          <p:cNvCxnSpPr/>
          <p:nvPr/>
        </p:nvCxnSpPr>
        <p:spPr>
          <a:xfrm flipH="1" rot="10800000">
            <a:off x="2492025" y="4736325"/>
            <a:ext cx="808200" cy="14100"/>
          </a:xfrm>
          <a:prstGeom prst="straightConnector1">
            <a:avLst/>
          </a:prstGeom>
          <a:noFill/>
          <a:ln cap="flat" cmpd="sng" w="38100">
            <a:solidFill>
              <a:schemeClr val="dk2"/>
            </a:solidFill>
            <a:prstDash val="solid"/>
            <a:round/>
            <a:headEnd len="med" w="med" type="none"/>
            <a:tailEnd len="med" w="med" type="triangle"/>
          </a:ln>
        </p:spPr>
      </p:cxnSp>
      <p:pic>
        <p:nvPicPr>
          <p:cNvPr id="338" name="Google Shape;338;p58"/>
          <p:cNvPicPr preferRelativeResize="0"/>
          <p:nvPr/>
        </p:nvPicPr>
        <p:blipFill>
          <a:blip r:embed="rId4">
            <a:alphaModFix/>
          </a:blip>
          <a:stretch>
            <a:fillRect/>
          </a:stretch>
        </p:blipFill>
        <p:spPr>
          <a:xfrm>
            <a:off x="3649025" y="2191075"/>
            <a:ext cx="5494975" cy="29524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42" name="Shape 342"/>
        <p:cNvGrpSpPr/>
        <p:nvPr/>
      </p:nvGrpSpPr>
      <p:grpSpPr>
        <a:xfrm>
          <a:off x="0" y="0"/>
          <a:ext cx="0" cy="0"/>
          <a:chOff x="0" y="0"/>
          <a:chExt cx="0" cy="0"/>
        </a:xfrm>
      </p:grpSpPr>
      <p:sp>
        <p:nvSpPr>
          <p:cNvPr id="343" name="Google Shape;343;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Next Checkpoint Plan</a:t>
            </a:r>
            <a:endParaRPr b="1"/>
          </a:p>
        </p:txBody>
      </p:sp>
      <p:sp>
        <p:nvSpPr>
          <p:cNvPr id="344" name="Google Shape;344;p59"/>
          <p:cNvSpPr txBox="1"/>
          <p:nvPr>
            <p:ph idx="1" type="body"/>
          </p:nvPr>
        </p:nvSpPr>
        <p:spPr>
          <a:xfrm>
            <a:off x="217800" y="931050"/>
            <a:ext cx="4354200" cy="413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Zachary</a:t>
            </a:r>
            <a:endParaRPr sz="1200">
              <a:solidFill>
                <a:schemeClr val="dk1"/>
              </a:solidFill>
            </a:endParaRPr>
          </a:p>
          <a:p>
            <a:pPr indent="-304800" lvl="0" marL="457200" rtl="0" algn="l">
              <a:spcBef>
                <a:spcPts val="1200"/>
              </a:spcBef>
              <a:spcAft>
                <a:spcPts val="0"/>
              </a:spcAft>
              <a:buClr>
                <a:schemeClr val="dk1"/>
              </a:buClr>
              <a:buSzPts val="1200"/>
              <a:buChar char="-"/>
            </a:pPr>
            <a:r>
              <a:rPr lang="en" sz="1200">
                <a:solidFill>
                  <a:schemeClr val="dk1"/>
                </a:solidFill>
              </a:rPr>
              <a:t>Adjust highlighting algorithm to disregard clicks onto the same cell without any change which will in turn adjust panel clicks so that the algorithm can find which cell to change the number in.</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Start on dashed borders, cell groupings, and placing numbers in the top left of certain cells.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Add an Erase button.</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Count mistakes the player has made.</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Authenticating users.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Create page for leaderboard &amp; choose database.</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Game ending</a:t>
            </a:r>
            <a:endParaRPr sz="1200">
              <a:solidFill>
                <a:schemeClr val="dk1"/>
              </a:solidFill>
            </a:endParaRPr>
          </a:p>
          <a:p>
            <a:pPr indent="0" lvl="0" marL="0" rtl="0" algn="l">
              <a:spcBef>
                <a:spcPts val="1200"/>
              </a:spcBef>
              <a:spcAft>
                <a:spcPts val="0"/>
              </a:spcAft>
              <a:buNone/>
            </a:pPr>
            <a:r>
              <a:rPr lang="en" sz="1200">
                <a:solidFill>
                  <a:schemeClr val="dk1"/>
                </a:solidFill>
              </a:rPr>
              <a:t>Drew</a:t>
            </a:r>
            <a:endParaRPr sz="1200">
              <a:solidFill>
                <a:schemeClr val="dk1"/>
              </a:solidFill>
            </a:endParaRPr>
          </a:p>
          <a:p>
            <a:pPr indent="-304800" lvl="0" marL="457200" rtl="0" algn="l">
              <a:spcBef>
                <a:spcPts val="1200"/>
              </a:spcBef>
              <a:spcAft>
                <a:spcPts val="0"/>
              </a:spcAft>
              <a:buClr>
                <a:schemeClr val="dk1"/>
              </a:buClr>
              <a:buSzPts val="1200"/>
              <a:buChar char="-"/>
            </a:pPr>
            <a:r>
              <a:rPr lang="en" sz="1200">
                <a:solidFill>
                  <a:schemeClr val="dk1"/>
                </a:solidFill>
              </a:rPr>
              <a:t>Implement server interception of GET &amp; POST requests.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Encode Sudoku puzzle into JSON and decode it into a Sudoku puzzle object.</a:t>
            </a:r>
            <a:endParaRPr sz="1200">
              <a:solidFill>
                <a:schemeClr val="dk1"/>
              </a:solidFill>
            </a:endParaRPr>
          </a:p>
          <a:p>
            <a:pPr indent="0" lvl="0" marL="0" rtl="0" algn="l">
              <a:spcBef>
                <a:spcPts val="1200"/>
              </a:spcBef>
              <a:spcAft>
                <a:spcPts val="1200"/>
              </a:spcAft>
              <a:buNone/>
            </a:pPr>
            <a:r>
              <a:t/>
            </a:r>
            <a:endParaRPr sz="1200">
              <a:solidFill>
                <a:schemeClr val="dk1"/>
              </a:solidFill>
            </a:endParaRPr>
          </a:p>
        </p:txBody>
      </p:sp>
      <p:sp>
        <p:nvSpPr>
          <p:cNvPr id="345" name="Google Shape;345;p59"/>
          <p:cNvSpPr txBox="1"/>
          <p:nvPr>
            <p:ph idx="1" type="body"/>
          </p:nvPr>
        </p:nvSpPr>
        <p:spPr>
          <a:xfrm>
            <a:off x="4676625" y="931050"/>
            <a:ext cx="4354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Nick</a:t>
            </a:r>
            <a:endParaRPr sz="1200">
              <a:solidFill>
                <a:schemeClr val="dk1"/>
              </a:solidFill>
            </a:endParaRPr>
          </a:p>
          <a:p>
            <a:pPr indent="-304800" lvl="0" marL="457200" rtl="0" algn="l">
              <a:spcBef>
                <a:spcPts val="1200"/>
              </a:spcBef>
              <a:spcAft>
                <a:spcPts val="0"/>
              </a:spcAft>
              <a:buClr>
                <a:schemeClr val="dk1"/>
              </a:buClr>
              <a:buSzPts val="1200"/>
              <a:buChar char="-"/>
            </a:pPr>
            <a:r>
              <a:rPr lang="en" sz="1200">
                <a:solidFill>
                  <a:schemeClr val="dk1"/>
                </a:solidFill>
              </a:rPr>
              <a:t>Implement the backend part of the Tile Notes system</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Add a lot more stuff to the solver algorithm</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Help with the backend part of the Killer Sudoku Groupings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Fix bug in Solve button (it doesnt solve correctly if there are incorrect tiles)</a:t>
            </a:r>
            <a:endParaRPr sz="1200">
              <a:solidFill>
                <a:schemeClr val="dk1"/>
              </a:solidFill>
            </a:endParaRPr>
          </a:p>
          <a:p>
            <a:pPr indent="0" lvl="0" marL="0" rtl="0" algn="l">
              <a:spcBef>
                <a:spcPts val="1200"/>
              </a:spcBef>
              <a:spcAft>
                <a:spcPts val="0"/>
              </a:spcAft>
              <a:buNone/>
            </a:pPr>
            <a:r>
              <a:rPr lang="en" sz="1200">
                <a:solidFill>
                  <a:schemeClr val="dk1"/>
                </a:solidFill>
              </a:rPr>
              <a:t>Kevin</a:t>
            </a:r>
            <a:endParaRPr sz="1200">
              <a:solidFill>
                <a:schemeClr val="dk1"/>
              </a:solidFill>
            </a:endParaRPr>
          </a:p>
          <a:p>
            <a:pPr indent="-304800" lvl="0" marL="457200" rtl="0" algn="l">
              <a:spcBef>
                <a:spcPts val="1200"/>
              </a:spcBef>
              <a:spcAft>
                <a:spcPts val="0"/>
              </a:spcAft>
              <a:buClr>
                <a:schemeClr val="dk1"/>
              </a:buClr>
              <a:buSzPts val="1200"/>
              <a:buChar char="-"/>
            </a:pPr>
            <a:r>
              <a:rPr lang="en" sz="1200">
                <a:solidFill>
                  <a:schemeClr val="dk1"/>
                </a:solidFill>
              </a:rPr>
              <a:t>Work on implementing the sudoku cages</a:t>
            </a:r>
            <a:endParaRPr sz="1200">
              <a:solidFill>
                <a:schemeClr val="dk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49" name="Shape 349"/>
        <p:cNvGrpSpPr/>
        <p:nvPr/>
      </p:nvGrpSpPr>
      <p:grpSpPr>
        <a:xfrm>
          <a:off x="0" y="0"/>
          <a:ext cx="0" cy="0"/>
          <a:chOff x="0" y="0"/>
          <a:chExt cx="0" cy="0"/>
        </a:xfrm>
      </p:grpSpPr>
      <p:sp>
        <p:nvSpPr>
          <p:cNvPr id="350" name="Google Shape;350;p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Road Blocks</a:t>
            </a:r>
            <a:endParaRPr b="1"/>
          </a:p>
        </p:txBody>
      </p:sp>
      <p:sp>
        <p:nvSpPr>
          <p:cNvPr id="351" name="Google Shape;351;p60"/>
          <p:cNvSpPr txBox="1"/>
          <p:nvPr>
            <p:ph idx="1" type="body"/>
          </p:nvPr>
        </p:nvSpPr>
        <p:spPr>
          <a:xfrm>
            <a:off x="217725" y="11781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rPr>
              <a:t>Zachary</a:t>
            </a:r>
            <a:endParaRPr sz="14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Finding the previous cell you clicked on for panel, search for it using two for’s?</a:t>
            </a:r>
            <a:endParaRPr sz="1300">
              <a:solidFill>
                <a:schemeClr val="dk1"/>
              </a:solidFill>
            </a:endParaRPr>
          </a:p>
          <a:p>
            <a:pPr indent="0" lvl="0" marL="0" rtl="0" algn="l">
              <a:spcBef>
                <a:spcPts val="1200"/>
              </a:spcBef>
              <a:spcAft>
                <a:spcPts val="0"/>
              </a:spcAft>
              <a:buNone/>
            </a:pPr>
            <a:r>
              <a:rPr lang="en" sz="1400">
                <a:solidFill>
                  <a:schemeClr val="dk1"/>
                </a:solidFill>
              </a:rPr>
              <a:t>Drew</a:t>
            </a:r>
            <a:endParaRPr sz="14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How to properly encode the </a:t>
            </a:r>
            <a:r>
              <a:rPr lang="en" sz="1300">
                <a:solidFill>
                  <a:schemeClr val="dk1"/>
                </a:solidFill>
              </a:rPr>
              <a:t>information</a:t>
            </a:r>
            <a:r>
              <a:rPr lang="en" sz="1300">
                <a:solidFill>
                  <a:schemeClr val="dk1"/>
                </a:solidFill>
              </a:rPr>
              <a:t> into a json format that would make sense</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How to separate sudoku and killer sudoku generation</a:t>
            </a:r>
            <a:endParaRPr sz="1300">
              <a:solidFill>
                <a:schemeClr val="dk1"/>
              </a:solidFill>
            </a:endParaRPr>
          </a:p>
          <a:p>
            <a:pPr indent="0" lvl="0" marL="0" rtl="0" algn="l">
              <a:spcBef>
                <a:spcPts val="1200"/>
              </a:spcBef>
              <a:spcAft>
                <a:spcPts val="0"/>
              </a:spcAft>
              <a:buNone/>
            </a:pPr>
            <a:r>
              <a:rPr lang="en" sz="1400">
                <a:solidFill>
                  <a:schemeClr val="dk1"/>
                </a:solidFill>
              </a:rPr>
              <a:t>Nick</a:t>
            </a:r>
            <a:endParaRPr sz="14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How killer sudoku groupings are gonna be generated (Thinking about what is the best way to do this)</a:t>
            </a:r>
            <a:endParaRPr sz="1300">
              <a:solidFill>
                <a:schemeClr val="dk1"/>
              </a:solidFill>
            </a:endParaRPr>
          </a:p>
          <a:p>
            <a:pPr indent="0" lvl="0" marL="0" rtl="0" algn="l">
              <a:spcBef>
                <a:spcPts val="1200"/>
              </a:spcBef>
              <a:spcAft>
                <a:spcPts val="0"/>
              </a:spcAft>
              <a:buNone/>
            </a:pPr>
            <a:r>
              <a:rPr lang="en" sz="1400">
                <a:solidFill>
                  <a:schemeClr val="dk1"/>
                </a:solidFill>
              </a:rPr>
              <a:t>Kevin</a:t>
            </a:r>
            <a:endParaRPr sz="1400">
              <a:solidFill>
                <a:schemeClr val="dk1"/>
              </a:solidFill>
            </a:endParaRPr>
          </a:p>
          <a:p>
            <a:pPr indent="-311150" lvl="0" marL="457200" rtl="0" algn="l">
              <a:spcBef>
                <a:spcPts val="1200"/>
              </a:spcBef>
              <a:spcAft>
                <a:spcPts val="0"/>
              </a:spcAft>
              <a:buClr>
                <a:schemeClr val="dk1"/>
              </a:buClr>
              <a:buSzPts val="1300"/>
              <a:buChar char="-"/>
            </a:pPr>
            <a:r>
              <a:rPr lang="en" sz="1300">
                <a:solidFill>
                  <a:schemeClr val="dk1"/>
                </a:solidFill>
              </a:rPr>
              <a:t>Getting the cages to not overlap with each other and generating the shapes of the cages</a:t>
            </a:r>
            <a:endParaRPr sz="1300">
              <a:solidFill>
                <a:schemeClr val="dk1"/>
              </a:solidFill>
            </a:endParaRPr>
          </a:p>
          <a:p>
            <a:pPr indent="-311150" lvl="0" marL="457200" rtl="0" algn="l">
              <a:spcBef>
                <a:spcPts val="0"/>
              </a:spcBef>
              <a:spcAft>
                <a:spcPts val="0"/>
              </a:spcAft>
              <a:buClr>
                <a:schemeClr val="dk1"/>
              </a:buClr>
              <a:buSzPts val="1300"/>
              <a:buChar char="-"/>
            </a:pPr>
            <a:r>
              <a:rPr lang="en" sz="1300">
                <a:solidFill>
                  <a:schemeClr val="dk1"/>
                </a:solidFill>
              </a:rPr>
              <a:t>Designing the shapes and how to do highlighting / marking the different groups.</a:t>
            </a:r>
            <a:endParaRPr sz="1300">
              <a:solidFill>
                <a:schemeClr val="dk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55" name="Shape 355"/>
        <p:cNvGrpSpPr/>
        <p:nvPr/>
      </p:nvGrpSpPr>
      <p:grpSpPr>
        <a:xfrm>
          <a:off x="0" y="0"/>
          <a:ext cx="0" cy="0"/>
          <a:chOff x="0" y="0"/>
          <a:chExt cx="0" cy="0"/>
        </a:xfrm>
      </p:grpSpPr>
      <p:sp>
        <p:nvSpPr>
          <p:cNvPr id="356" name="Google Shape;356;p6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Toolkits</a:t>
            </a:r>
            <a:endParaRPr b="1"/>
          </a:p>
        </p:txBody>
      </p:sp>
      <p:sp>
        <p:nvSpPr>
          <p:cNvPr id="357" name="Google Shape;357;p61"/>
          <p:cNvSpPr txBox="1"/>
          <p:nvPr>
            <p:ph idx="1" type="body"/>
          </p:nvPr>
        </p:nvSpPr>
        <p:spPr>
          <a:xfrm>
            <a:off x="217725" y="1178125"/>
            <a:ext cx="8520600" cy="3416400"/>
          </a:xfrm>
          <a:prstGeom prst="rect">
            <a:avLst/>
          </a:prstGeom>
        </p:spPr>
        <p:txBody>
          <a:bodyPr anchorCtr="0" anchor="t" bIns="91425" lIns="91425" spcFirstLastPara="1" rIns="91425" wrap="square" tIns="91425">
            <a:noAutofit/>
          </a:bodyPr>
          <a:lstStyle/>
          <a:p>
            <a:pPr indent="-304800" lvl="0" marL="457200" rtl="0" algn="l">
              <a:lnSpc>
                <a:spcPct val="200000"/>
              </a:lnSpc>
              <a:spcBef>
                <a:spcPts val="0"/>
              </a:spcBef>
              <a:spcAft>
                <a:spcPts val="0"/>
              </a:spcAft>
              <a:buClr>
                <a:schemeClr val="dk1"/>
              </a:buClr>
              <a:buSzPts val="1200"/>
              <a:buChar char="-"/>
            </a:pPr>
            <a:r>
              <a:rPr lang="en" sz="1200">
                <a:solidFill>
                  <a:schemeClr val="dk1"/>
                </a:solidFill>
              </a:rPr>
              <a:t>GitHub</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Doxygen Generation VSCode ext</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Chrome Dev Tools</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Docker</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IDEs: VScode, NVIM</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Figma, websequencediagrams.com </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Firebase - Authentication / (Storing users?)</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Tailwind CSS, React TSX</a:t>
            </a:r>
            <a:endParaRPr sz="1200">
              <a:solidFill>
                <a:schemeClr val="dk1"/>
              </a:solidFill>
            </a:endParaRPr>
          </a:p>
          <a:p>
            <a:pPr indent="0" lvl="0" marL="0" rtl="0" algn="l">
              <a:lnSpc>
                <a:spcPct val="200000"/>
              </a:lnSpc>
              <a:spcBef>
                <a:spcPts val="1200"/>
              </a:spcBef>
              <a:spcAft>
                <a:spcPts val="0"/>
              </a:spcAft>
              <a:buNone/>
            </a:pPr>
            <a:r>
              <a:t/>
            </a:r>
            <a:endParaRPr sz="1200">
              <a:solidFill>
                <a:schemeClr val="dk1"/>
              </a:solidFill>
            </a:endParaRPr>
          </a:p>
          <a:p>
            <a:pPr indent="0" lvl="0" marL="0" rtl="0" algn="l">
              <a:lnSpc>
                <a:spcPct val="200000"/>
              </a:lnSpc>
              <a:spcBef>
                <a:spcPts val="1200"/>
              </a:spcBef>
              <a:spcAft>
                <a:spcPts val="1200"/>
              </a:spcAft>
              <a:buNone/>
            </a:pPr>
            <a:r>
              <a:t/>
            </a:r>
            <a:endParaRPr sz="1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77" name="Shape 77"/>
        <p:cNvGrpSpPr/>
        <p:nvPr/>
      </p:nvGrpSpPr>
      <p:grpSpPr>
        <a:xfrm>
          <a:off x="0" y="0"/>
          <a:ext cx="0" cy="0"/>
          <a:chOff x="0" y="0"/>
          <a:chExt cx="0" cy="0"/>
        </a:xfrm>
      </p:grpSpPr>
      <p:sp>
        <p:nvSpPr>
          <p:cNvPr id="78" name="Google Shape;78;p17"/>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Minimum Viable Product</a:t>
            </a:r>
            <a:endParaRPr>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Display Sudoku board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Display grouped numbers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Number pad to submit numbers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Checker for completed sudokus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Solver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Timer</a:t>
            </a:r>
            <a:endParaRPr>
              <a:solidFill>
                <a:schemeClr val="dk1"/>
              </a:solidFill>
            </a:endParaRPr>
          </a:p>
        </p:txBody>
      </p:sp>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Goals - Kevin</a:t>
            </a:r>
            <a:endParaRPr/>
          </a:p>
        </p:txBody>
      </p:sp>
      <p:pic>
        <p:nvPicPr>
          <p:cNvPr id="80" name="Google Shape;80;p17"/>
          <p:cNvPicPr preferRelativeResize="0"/>
          <p:nvPr/>
        </p:nvPicPr>
        <p:blipFill rotWithShape="1">
          <a:blip r:embed="rId3">
            <a:alphaModFix/>
          </a:blip>
          <a:srcRect b="0" l="0" r="59120" t="15718"/>
          <a:stretch/>
        </p:blipFill>
        <p:spPr>
          <a:xfrm>
            <a:off x="4766800" y="750997"/>
            <a:ext cx="3319124" cy="36415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61" name="Shape 361"/>
        <p:cNvGrpSpPr/>
        <p:nvPr/>
      </p:nvGrpSpPr>
      <p:grpSpPr>
        <a:xfrm>
          <a:off x="0" y="0"/>
          <a:ext cx="0" cy="0"/>
          <a:chOff x="0" y="0"/>
          <a:chExt cx="0" cy="0"/>
        </a:xfrm>
      </p:grpSpPr>
      <p:sp>
        <p:nvSpPr>
          <p:cNvPr id="362" name="Google Shape;362;p6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 Static Analysis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363" name="Google Shape;363;p62"/>
          <p:cNvSpPr txBox="1"/>
          <p:nvPr>
            <p:ph idx="1" type="body"/>
          </p:nvPr>
        </p:nvSpPr>
        <p:spPr>
          <a:xfrm>
            <a:off x="0" y="1017725"/>
            <a:ext cx="9144000" cy="34164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chemeClr val="dk1"/>
              </a:buClr>
              <a:buSzPts val="1200"/>
              <a:buChar char="-"/>
            </a:pPr>
            <a:r>
              <a:rPr lang="en" sz="1200">
                <a:solidFill>
                  <a:schemeClr val="dk1"/>
                </a:solidFill>
              </a:rPr>
              <a:t>Microsoft React Native Tools</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NPM</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We all use these tools, but I don’t use the other tools that my teammates do because I feel that they’re </a:t>
            </a:r>
            <a:r>
              <a:rPr lang="en" sz="1200">
                <a:solidFill>
                  <a:schemeClr val="dk1"/>
                </a:solidFill>
              </a:rPr>
              <a:t>unnecessary and if you write code you should know what it’s doing without needing a program to tell you what it’s doing.</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The issues encountered for all of the code I wrote were intentional because it’s base code for the next feature I plan to implement. Haven’t fixed analysis issues in my code because the code is boilerplate for the next feature.</a:t>
            </a:r>
            <a:endParaRPr sz="1200">
              <a:solidFill>
                <a:schemeClr val="dk1"/>
              </a:solidFill>
            </a:endParaRPr>
          </a:p>
          <a:p>
            <a:pPr indent="0" lvl="0" marL="914400" rtl="0" algn="l">
              <a:lnSpc>
                <a:spcPct val="150000"/>
              </a:lnSpc>
              <a:spcBef>
                <a:spcPts val="1200"/>
              </a:spcBef>
              <a:spcAft>
                <a:spcPts val="1200"/>
              </a:spcAft>
              <a:buNone/>
            </a:pPr>
            <a:r>
              <a:t/>
            </a:r>
            <a:endParaRPr sz="1200">
              <a:solidFill>
                <a:schemeClr val="dk1"/>
              </a:solidFill>
            </a:endParaRPr>
          </a:p>
        </p:txBody>
      </p:sp>
      <p:pic>
        <p:nvPicPr>
          <p:cNvPr id="364" name="Google Shape;364;p62"/>
          <p:cNvPicPr preferRelativeResize="0"/>
          <p:nvPr/>
        </p:nvPicPr>
        <p:blipFill>
          <a:blip r:embed="rId3">
            <a:alphaModFix/>
          </a:blip>
          <a:stretch>
            <a:fillRect/>
          </a:stretch>
        </p:blipFill>
        <p:spPr>
          <a:xfrm>
            <a:off x="0" y="3239750"/>
            <a:ext cx="5572549" cy="1903750"/>
          </a:xfrm>
          <a:prstGeom prst="rect">
            <a:avLst/>
          </a:prstGeom>
          <a:noFill/>
          <a:ln>
            <a:noFill/>
          </a:ln>
        </p:spPr>
      </p:pic>
      <p:pic>
        <p:nvPicPr>
          <p:cNvPr id="365" name="Google Shape;365;p62"/>
          <p:cNvPicPr preferRelativeResize="0"/>
          <p:nvPr/>
        </p:nvPicPr>
        <p:blipFill>
          <a:blip r:embed="rId4">
            <a:alphaModFix/>
          </a:blip>
          <a:stretch>
            <a:fillRect/>
          </a:stretch>
        </p:blipFill>
        <p:spPr>
          <a:xfrm>
            <a:off x="5572550" y="3239750"/>
            <a:ext cx="3571451" cy="190375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69" name="Shape 369"/>
        <p:cNvGrpSpPr/>
        <p:nvPr/>
      </p:nvGrpSpPr>
      <p:grpSpPr>
        <a:xfrm>
          <a:off x="0" y="0"/>
          <a:ext cx="0" cy="0"/>
          <a:chOff x="0" y="0"/>
          <a:chExt cx="0" cy="0"/>
        </a:xfrm>
      </p:grpSpPr>
      <p:sp>
        <p:nvSpPr>
          <p:cNvPr id="370" name="Google Shape;370;p6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Kevin Belock’s Static analysis</a:t>
            </a:r>
            <a:endParaRPr b="1"/>
          </a:p>
          <a:p>
            <a:pPr indent="0" lvl="0" marL="0" rtl="0" algn="l">
              <a:spcBef>
                <a:spcPts val="0"/>
              </a:spcBef>
              <a:spcAft>
                <a:spcPts val="0"/>
              </a:spcAft>
              <a:buNone/>
            </a:pPr>
            <a:r>
              <a:t/>
            </a:r>
            <a:endParaRPr b="1"/>
          </a:p>
        </p:txBody>
      </p:sp>
      <p:sp>
        <p:nvSpPr>
          <p:cNvPr id="371" name="Google Shape;371;p63"/>
          <p:cNvSpPr txBox="1"/>
          <p:nvPr>
            <p:ph idx="1" type="body"/>
          </p:nvPr>
        </p:nvSpPr>
        <p:spPr>
          <a:xfrm>
            <a:off x="311700" y="1541200"/>
            <a:ext cx="8274900" cy="32427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chemeClr val="dk1"/>
              </a:buClr>
              <a:buSzPts val="1400"/>
              <a:buChar char="●"/>
            </a:pPr>
            <a:r>
              <a:rPr lang="en" sz="1400">
                <a:solidFill>
                  <a:schemeClr val="dk1"/>
                </a:solidFill>
              </a:rPr>
              <a:t>The tool I used was Esplint. It was a tool shared to all of the team members to use</a:t>
            </a:r>
            <a:endParaRPr sz="1400">
              <a:solidFill>
                <a:schemeClr val="dk1"/>
              </a:solidFill>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rPr>
              <a:t>The issues it recorded is where a variable is assigned and never used, saying to use </a:t>
            </a:r>
            <a:r>
              <a:rPr lang="en" sz="1400">
                <a:solidFill>
                  <a:schemeClr val="dk1"/>
                </a:solidFill>
              </a:rPr>
              <a:t>different</a:t>
            </a:r>
            <a:r>
              <a:rPr lang="en" sz="1400">
                <a:solidFill>
                  <a:schemeClr val="dk1"/>
                </a:solidFill>
              </a:rPr>
              <a:t> variable types when no variable is recorded. The variables assigned but not used might affect the performance with how much memory that could be wasted in not taking care of them, same as making some variables consts would improve their security.</a:t>
            </a:r>
            <a:endParaRPr sz="1400">
              <a:solidFill>
                <a:schemeClr val="dk1"/>
              </a:solidFill>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rPr>
              <a:t>I did not fix any issues as all of the issues that were recorded were found on my team partners parts of the project. I was researching how to implement the sudoku grouping for the killer sudoku board.</a:t>
            </a:r>
            <a:endParaRPr sz="1400">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75" name="Shape 375"/>
        <p:cNvGrpSpPr/>
        <p:nvPr/>
      </p:nvGrpSpPr>
      <p:grpSpPr>
        <a:xfrm>
          <a:off x="0" y="0"/>
          <a:ext cx="0" cy="0"/>
          <a:chOff x="0" y="0"/>
          <a:chExt cx="0" cy="0"/>
        </a:xfrm>
      </p:grpSpPr>
      <p:sp>
        <p:nvSpPr>
          <p:cNvPr id="376" name="Google Shape;376;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Kevin Belock’s Static analysis cont.</a:t>
            </a:r>
            <a:endParaRPr b="1"/>
          </a:p>
          <a:p>
            <a:pPr indent="0" lvl="0" marL="0" rtl="0" algn="l">
              <a:spcBef>
                <a:spcPts val="0"/>
              </a:spcBef>
              <a:spcAft>
                <a:spcPts val="0"/>
              </a:spcAft>
              <a:buNone/>
            </a:pPr>
            <a:r>
              <a:t/>
            </a:r>
            <a:endParaRPr b="1"/>
          </a:p>
        </p:txBody>
      </p:sp>
      <p:sp>
        <p:nvSpPr>
          <p:cNvPr id="377" name="Google Shape;377;p64"/>
          <p:cNvSpPr txBox="1"/>
          <p:nvPr>
            <p:ph idx="1" type="body"/>
          </p:nvPr>
        </p:nvSpPr>
        <p:spPr>
          <a:xfrm>
            <a:off x="311700" y="1541200"/>
            <a:ext cx="5455800" cy="3242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400">
              <a:solidFill>
                <a:schemeClr val="dk1"/>
              </a:solidFill>
            </a:endParaRPr>
          </a:p>
          <a:p>
            <a:pPr indent="0" lvl="0" marL="0" rtl="0" algn="l">
              <a:lnSpc>
                <a:spcPct val="150000"/>
              </a:lnSpc>
              <a:spcBef>
                <a:spcPts val="1200"/>
              </a:spcBef>
              <a:spcAft>
                <a:spcPts val="1200"/>
              </a:spcAft>
              <a:buNone/>
            </a:pPr>
            <a:r>
              <a:t/>
            </a:r>
            <a:endParaRPr sz="1400">
              <a:solidFill>
                <a:schemeClr val="dk1"/>
              </a:solidFill>
            </a:endParaRPr>
          </a:p>
        </p:txBody>
      </p:sp>
      <p:pic>
        <p:nvPicPr>
          <p:cNvPr id="378" name="Google Shape;378;p64"/>
          <p:cNvPicPr preferRelativeResize="0"/>
          <p:nvPr/>
        </p:nvPicPr>
        <p:blipFill>
          <a:blip r:embed="rId3">
            <a:alphaModFix/>
          </a:blip>
          <a:stretch>
            <a:fillRect/>
          </a:stretch>
        </p:blipFill>
        <p:spPr>
          <a:xfrm>
            <a:off x="311700" y="1132013"/>
            <a:ext cx="3068126" cy="2435550"/>
          </a:xfrm>
          <a:prstGeom prst="rect">
            <a:avLst/>
          </a:prstGeom>
          <a:noFill/>
          <a:ln>
            <a:noFill/>
          </a:ln>
        </p:spPr>
      </p:pic>
      <p:pic>
        <p:nvPicPr>
          <p:cNvPr id="379" name="Google Shape;379;p64"/>
          <p:cNvPicPr preferRelativeResize="0"/>
          <p:nvPr/>
        </p:nvPicPr>
        <p:blipFill>
          <a:blip r:embed="rId4">
            <a:alphaModFix/>
          </a:blip>
          <a:stretch>
            <a:fillRect/>
          </a:stretch>
        </p:blipFill>
        <p:spPr>
          <a:xfrm>
            <a:off x="4266817" y="965025"/>
            <a:ext cx="4877183" cy="2435551"/>
          </a:xfrm>
          <a:prstGeom prst="rect">
            <a:avLst/>
          </a:prstGeom>
          <a:noFill/>
          <a:ln>
            <a:noFill/>
          </a:ln>
        </p:spPr>
      </p:pic>
      <p:pic>
        <p:nvPicPr>
          <p:cNvPr id="380" name="Google Shape;380;p64"/>
          <p:cNvPicPr preferRelativeResize="0"/>
          <p:nvPr/>
        </p:nvPicPr>
        <p:blipFill>
          <a:blip r:embed="rId5">
            <a:alphaModFix/>
          </a:blip>
          <a:stretch>
            <a:fillRect/>
          </a:stretch>
        </p:blipFill>
        <p:spPr>
          <a:xfrm>
            <a:off x="2084925" y="3681875"/>
            <a:ext cx="3575067" cy="140275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84" name="Shape 384"/>
        <p:cNvGrpSpPr/>
        <p:nvPr/>
      </p:nvGrpSpPr>
      <p:grpSpPr>
        <a:xfrm>
          <a:off x="0" y="0"/>
          <a:ext cx="0" cy="0"/>
          <a:chOff x="0" y="0"/>
          <a:chExt cx="0" cy="0"/>
        </a:xfrm>
      </p:grpSpPr>
      <p:sp>
        <p:nvSpPr>
          <p:cNvPr id="385" name="Google Shape;385;p6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Nick Adkins Static Analysis</a:t>
            </a:r>
            <a:endParaRPr b="1"/>
          </a:p>
        </p:txBody>
      </p:sp>
      <p:sp>
        <p:nvSpPr>
          <p:cNvPr id="386" name="Google Shape;386;p65"/>
          <p:cNvSpPr txBox="1"/>
          <p:nvPr>
            <p:ph idx="1" type="body"/>
          </p:nvPr>
        </p:nvSpPr>
        <p:spPr>
          <a:xfrm>
            <a:off x="311700" y="1146525"/>
            <a:ext cx="2609100" cy="3242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200"/>
              </a:spcAft>
              <a:buNone/>
            </a:pPr>
            <a:r>
              <a:rPr lang="en" sz="1400">
                <a:solidFill>
                  <a:schemeClr val="dk1"/>
                </a:solidFill>
              </a:rPr>
              <a:t>Thus far, i’ve only used ESLint &amp; used it to check the main directory, found 2 errors &amp; 1 warning. As of now, this is all i’ve done with Static Analysis.</a:t>
            </a:r>
            <a:endParaRPr sz="1400">
              <a:solidFill>
                <a:schemeClr val="dk1"/>
              </a:solidFill>
            </a:endParaRPr>
          </a:p>
        </p:txBody>
      </p:sp>
      <p:pic>
        <p:nvPicPr>
          <p:cNvPr id="387" name="Google Shape;387;p65"/>
          <p:cNvPicPr preferRelativeResize="0"/>
          <p:nvPr/>
        </p:nvPicPr>
        <p:blipFill>
          <a:blip r:embed="rId3">
            <a:alphaModFix/>
          </a:blip>
          <a:stretch>
            <a:fillRect/>
          </a:stretch>
        </p:blipFill>
        <p:spPr>
          <a:xfrm>
            <a:off x="3146318" y="1017725"/>
            <a:ext cx="5997682" cy="391327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391" name="Shape 391"/>
        <p:cNvGrpSpPr/>
        <p:nvPr/>
      </p:nvGrpSpPr>
      <p:grpSpPr>
        <a:xfrm>
          <a:off x="0" y="0"/>
          <a:ext cx="0" cy="0"/>
          <a:chOff x="0" y="0"/>
          <a:chExt cx="0" cy="0"/>
        </a:xfrm>
      </p:grpSpPr>
      <p:sp>
        <p:nvSpPr>
          <p:cNvPr id="392" name="Google Shape;392;p6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Drew Mullett Static Analysis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grpSp>
        <p:nvGrpSpPr>
          <p:cNvPr id="393" name="Google Shape;393;p66"/>
          <p:cNvGrpSpPr/>
          <p:nvPr/>
        </p:nvGrpSpPr>
        <p:grpSpPr>
          <a:xfrm>
            <a:off x="414688" y="1314625"/>
            <a:ext cx="2651176" cy="3620799"/>
            <a:chOff x="400375" y="1017725"/>
            <a:chExt cx="2651176" cy="3620799"/>
          </a:xfrm>
        </p:grpSpPr>
        <p:pic>
          <p:nvPicPr>
            <p:cNvPr id="394" name="Google Shape;394;p66"/>
            <p:cNvPicPr preferRelativeResize="0"/>
            <p:nvPr/>
          </p:nvPicPr>
          <p:blipFill>
            <a:blip r:embed="rId3">
              <a:alphaModFix/>
            </a:blip>
            <a:stretch>
              <a:fillRect/>
            </a:stretch>
          </p:blipFill>
          <p:spPr>
            <a:xfrm>
              <a:off x="400376" y="1017725"/>
              <a:ext cx="2651175" cy="2414150"/>
            </a:xfrm>
            <a:prstGeom prst="rect">
              <a:avLst/>
            </a:prstGeom>
            <a:noFill/>
            <a:ln>
              <a:noFill/>
            </a:ln>
          </p:spPr>
        </p:pic>
        <p:pic>
          <p:nvPicPr>
            <p:cNvPr id="395" name="Google Shape;395;p66"/>
            <p:cNvPicPr preferRelativeResize="0"/>
            <p:nvPr/>
          </p:nvPicPr>
          <p:blipFill>
            <a:blip r:embed="rId4">
              <a:alphaModFix/>
            </a:blip>
            <a:stretch>
              <a:fillRect/>
            </a:stretch>
          </p:blipFill>
          <p:spPr>
            <a:xfrm>
              <a:off x="400375" y="3431875"/>
              <a:ext cx="2651176" cy="1206649"/>
            </a:xfrm>
            <a:prstGeom prst="rect">
              <a:avLst/>
            </a:prstGeom>
            <a:noFill/>
            <a:ln>
              <a:noFill/>
            </a:ln>
          </p:spPr>
        </p:pic>
      </p:grpSp>
      <p:pic>
        <p:nvPicPr>
          <p:cNvPr id="396" name="Google Shape;396;p66"/>
          <p:cNvPicPr preferRelativeResize="0"/>
          <p:nvPr/>
        </p:nvPicPr>
        <p:blipFill>
          <a:blip r:embed="rId5">
            <a:alphaModFix/>
          </a:blip>
          <a:stretch>
            <a:fillRect/>
          </a:stretch>
        </p:blipFill>
        <p:spPr>
          <a:xfrm>
            <a:off x="3203950" y="1314613"/>
            <a:ext cx="5787651" cy="3542820"/>
          </a:xfrm>
          <a:prstGeom prst="rect">
            <a:avLst/>
          </a:prstGeom>
          <a:noFill/>
          <a:ln>
            <a:noFill/>
          </a:ln>
        </p:spPr>
      </p:pic>
      <p:sp>
        <p:nvSpPr>
          <p:cNvPr id="397" name="Google Shape;397;p66"/>
          <p:cNvSpPr txBox="1"/>
          <p:nvPr/>
        </p:nvSpPr>
        <p:spPr>
          <a:xfrm>
            <a:off x="1038275" y="945600"/>
            <a:ext cx="1404000" cy="4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Before fixes</a:t>
            </a:r>
            <a:endParaRPr sz="1800">
              <a:solidFill>
                <a:schemeClr val="dk1"/>
              </a:solidFill>
            </a:endParaRPr>
          </a:p>
        </p:txBody>
      </p:sp>
      <p:sp>
        <p:nvSpPr>
          <p:cNvPr id="398" name="Google Shape;398;p66"/>
          <p:cNvSpPr txBox="1"/>
          <p:nvPr/>
        </p:nvSpPr>
        <p:spPr>
          <a:xfrm>
            <a:off x="5486075" y="945600"/>
            <a:ext cx="1223400" cy="4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After </a:t>
            </a:r>
            <a:r>
              <a:rPr lang="en" sz="1800">
                <a:solidFill>
                  <a:schemeClr val="dk1"/>
                </a:solidFill>
              </a:rPr>
              <a:t>fixes</a:t>
            </a:r>
            <a:endParaRPr sz="1800">
              <a:solidFill>
                <a:schemeClr val="dk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02" name="Shape 402"/>
        <p:cNvGrpSpPr/>
        <p:nvPr/>
      </p:nvGrpSpPr>
      <p:grpSpPr>
        <a:xfrm>
          <a:off x="0" y="0"/>
          <a:ext cx="0" cy="0"/>
          <a:chOff x="0" y="0"/>
          <a:chExt cx="0" cy="0"/>
        </a:xfrm>
      </p:grpSpPr>
      <p:sp>
        <p:nvSpPr>
          <p:cNvPr id="403" name="Google Shape;403;p6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Drew Mullett Static Analysis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404" name="Google Shape;404;p67"/>
          <p:cNvSpPr txBox="1"/>
          <p:nvPr>
            <p:ph idx="1" type="body"/>
          </p:nvPr>
        </p:nvSpPr>
        <p:spPr>
          <a:xfrm>
            <a:off x="350025" y="1142900"/>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sz="1200">
                <a:solidFill>
                  <a:schemeClr val="dk1"/>
                </a:solidFill>
              </a:rPr>
              <a:t>Had a few errors </a:t>
            </a:r>
            <a:r>
              <a:rPr lang="en" sz="1200">
                <a:solidFill>
                  <a:schemeClr val="dk1"/>
                </a:solidFill>
              </a:rPr>
              <a:t>with defining editable variables when it was not strictly necessary (i.e. using let instead of const). After updating the code, I’ve made a PR to have the team review it to make sure I’m not papering over important aspects of other people’s code</a:t>
            </a:r>
            <a:endParaRPr sz="1100">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08" name="Shape 408"/>
        <p:cNvGrpSpPr/>
        <p:nvPr/>
      </p:nvGrpSpPr>
      <p:grpSpPr>
        <a:xfrm>
          <a:off x="0" y="0"/>
          <a:ext cx="0" cy="0"/>
          <a:chOff x="0" y="0"/>
          <a:chExt cx="0" cy="0"/>
        </a:xfrm>
      </p:grpSpPr>
      <p:sp>
        <p:nvSpPr>
          <p:cNvPr id="409" name="Google Shape;409;p6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 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410" name="Google Shape;410;p68"/>
          <p:cNvSpPr txBox="1"/>
          <p:nvPr>
            <p:ph idx="1" type="body"/>
          </p:nvPr>
        </p:nvSpPr>
        <p:spPr>
          <a:xfrm>
            <a:off x="350025" y="1142900"/>
            <a:ext cx="8520600" cy="34164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chemeClr val="dk1"/>
              </a:buClr>
              <a:buSzPts val="1200"/>
              <a:buChar char="-"/>
            </a:pPr>
            <a:r>
              <a:rPr lang="en" sz="1200">
                <a:solidFill>
                  <a:schemeClr val="dk1"/>
                </a:solidFill>
              </a:rPr>
              <a:t>Improved performance by removing keystroke inputs re-highlighting the entire board</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Installed package for rerouting and was working on this for a few weeks until a better solution was provided by drew</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Fixed up Timer, added support for instancing a timer on a board</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Linked the timer to cell clicks</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Pressing the pause button stops the timer, resume by pressing anywhere on the board</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Fixed UI highlighting for the final time</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Added a ‘New Game’ and Button Panel</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Added navbar</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Added bolded border outline</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Added Google API icons to support an intuitive UI</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Fixed browser resizing</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chemeClr val="dk1"/>
                </a:solidFill>
              </a:rPr>
              <a:t>Closed Issue #12, #1, #31</a:t>
            </a:r>
            <a:endParaRPr sz="1200">
              <a:solidFill>
                <a:schemeClr val="dk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14" name="Shape 414"/>
        <p:cNvGrpSpPr/>
        <p:nvPr/>
      </p:nvGrpSpPr>
      <p:grpSpPr>
        <a:xfrm>
          <a:off x="0" y="0"/>
          <a:ext cx="0" cy="0"/>
          <a:chOff x="0" y="0"/>
          <a:chExt cx="0" cy="0"/>
        </a:xfrm>
      </p:grpSpPr>
      <p:sp>
        <p:nvSpPr>
          <p:cNvPr id="415" name="Google Shape;415;p69"/>
          <p:cNvSpPr txBox="1"/>
          <p:nvPr>
            <p:ph type="title"/>
          </p:nvPr>
        </p:nvSpPr>
        <p:spPr>
          <a:xfrm>
            <a:off x="311700" y="1633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 Contributions - Evidence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416" name="Google Shape;416;p69"/>
          <p:cNvPicPr preferRelativeResize="0"/>
          <p:nvPr/>
        </p:nvPicPr>
        <p:blipFill>
          <a:blip r:embed="rId3">
            <a:alphaModFix/>
          </a:blip>
          <a:stretch>
            <a:fillRect/>
          </a:stretch>
        </p:blipFill>
        <p:spPr>
          <a:xfrm>
            <a:off x="0" y="736000"/>
            <a:ext cx="4586862" cy="1732450"/>
          </a:xfrm>
          <a:prstGeom prst="rect">
            <a:avLst/>
          </a:prstGeom>
          <a:noFill/>
          <a:ln>
            <a:noFill/>
          </a:ln>
        </p:spPr>
      </p:pic>
      <p:pic>
        <p:nvPicPr>
          <p:cNvPr id="417" name="Google Shape;417;p69"/>
          <p:cNvPicPr preferRelativeResize="0"/>
          <p:nvPr/>
        </p:nvPicPr>
        <p:blipFill>
          <a:blip r:embed="rId4">
            <a:alphaModFix/>
          </a:blip>
          <a:stretch>
            <a:fillRect/>
          </a:stretch>
        </p:blipFill>
        <p:spPr>
          <a:xfrm>
            <a:off x="2701875" y="736000"/>
            <a:ext cx="6361648" cy="1732451"/>
          </a:xfrm>
          <a:prstGeom prst="rect">
            <a:avLst/>
          </a:prstGeom>
          <a:noFill/>
          <a:ln>
            <a:noFill/>
          </a:ln>
        </p:spPr>
      </p:pic>
      <p:pic>
        <p:nvPicPr>
          <p:cNvPr id="418" name="Google Shape;418;p69"/>
          <p:cNvPicPr preferRelativeResize="0"/>
          <p:nvPr/>
        </p:nvPicPr>
        <p:blipFill>
          <a:blip r:embed="rId5">
            <a:alphaModFix/>
          </a:blip>
          <a:stretch>
            <a:fillRect/>
          </a:stretch>
        </p:blipFill>
        <p:spPr>
          <a:xfrm>
            <a:off x="0" y="2468450"/>
            <a:ext cx="6179727" cy="1866874"/>
          </a:xfrm>
          <a:prstGeom prst="rect">
            <a:avLst/>
          </a:prstGeom>
          <a:noFill/>
          <a:ln>
            <a:noFill/>
          </a:ln>
        </p:spPr>
      </p:pic>
      <p:pic>
        <p:nvPicPr>
          <p:cNvPr id="419" name="Google Shape;419;p69"/>
          <p:cNvPicPr preferRelativeResize="0"/>
          <p:nvPr/>
        </p:nvPicPr>
        <p:blipFill>
          <a:blip r:embed="rId6">
            <a:alphaModFix/>
          </a:blip>
          <a:stretch>
            <a:fillRect/>
          </a:stretch>
        </p:blipFill>
        <p:spPr>
          <a:xfrm>
            <a:off x="4478096" y="2468450"/>
            <a:ext cx="4665903" cy="2675049"/>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23" name="Shape 423"/>
        <p:cNvGrpSpPr/>
        <p:nvPr/>
      </p:nvGrpSpPr>
      <p:grpSpPr>
        <a:xfrm>
          <a:off x="0" y="0"/>
          <a:ext cx="0" cy="0"/>
          <a:chOff x="0" y="0"/>
          <a:chExt cx="0" cy="0"/>
        </a:xfrm>
      </p:grpSpPr>
      <p:sp>
        <p:nvSpPr>
          <p:cNvPr id="424" name="Google Shape;424;p7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Zachary Wolfe Contributions - Evidence cont.</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425" name="Google Shape;425;p70"/>
          <p:cNvSpPr txBox="1"/>
          <p:nvPr/>
        </p:nvSpPr>
        <p:spPr>
          <a:xfrm>
            <a:off x="311700" y="1017725"/>
            <a:ext cx="8520600" cy="3704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sz="1200">
                <a:solidFill>
                  <a:schemeClr val="dk1"/>
                </a:solidFill>
              </a:rPr>
              <a:t>Navbar</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Panel</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New Game</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Bold outlines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Buttons hover</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Timer start-stop</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Changed whole</a:t>
            </a:r>
            <a:endParaRPr sz="1200">
              <a:solidFill>
                <a:schemeClr val="dk1"/>
              </a:solidFill>
            </a:endParaRPr>
          </a:p>
          <a:p>
            <a:pPr indent="0" lvl="0" marL="0" rtl="0" algn="l">
              <a:spcBef>
                <a:spcPts val="0"/>
              </a:spcBef>
              <a:spcAft>
                <a:spcPts val="0"/>
              </a:spcAft>
              <a:buNone/>
            </a:pPr>
            <a:r>
              <a:rPr lang="en" sz="1200">
                <a:solidFill>
                  <a:schemeClr val="dk1"/>
                </a:solidFill>
              </a:rPr>
              <a:t>	layout of website</a:t>
            </a:r>
            <a:endParaRPr sz="1200">
              <a:solidFill>
                <a:schemeClr val="dk1"/>
              </a:solidFill>
            </a:endParaRPr>
          </a:p>
          <a:p>
            <a:pPr indent="0" lvl="0" marL="0" rtl="0" algn="l">
              <a:spcBef>
                <a:spcPts val="0"/>
              </a:spcBef>
              <a:spcAft>
                <a:spcPts val="0"/>
              </a:spcAft>
              <a:buNone/>
            </a:pPr>
            <a:r>
              <a:rPr lang="en" sz="1200">
                <a:solidFill>
                  <a:schemeClr val="dk1"/>
                </a:solidFill>
              </a:rPr>
              <a:t>	to support intuitive UI</a:t>
            </a:r>
            <a:endParaRPr sz="1200">
              <a:solidFill>
                <a:schemeClr val="dk1"/>
              </a:solidFill>
            </a:endParaRPr>
          </a:p>
        </p:txBody>
      </p:sp>
      <p:pic>
        <p:nvPicPr>
          <p:cNvPr id="426" name="Google Shape;426;p70"/>
          <p:cNvPicPr preferRelativeResize="0"/>
          <p:nvPr/>
        </p:nvPicPr>
        <p:blipFill>
          <a:blip r:embed="rId3">
            <a:alphaModFix/>
          </a:blip>
          <a:stretch>
            <a:fillRect/>
          </a:stretch>
        </p:blipFill>
        <p:spPr>
          <a:xfrm>
            <a:off x="2451175" y="1017725"/>
            <a:ext cx="6692823" cy="3310499"/>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30" name="Shape 430"/>
        <p:cNvGrpSpPr/>
        <p:nvPr/>
      </p:nvGrpSpPr>
      <p:grpSpPr>
        <a:xfrm>
          <a:off x="0" y="0"/>
          <a:ext cx="0" cy="0"/>
          <a:chOff x="0" y="0"/>
          <a:chExt cx="0" cy="0"/>
        </a:xfrm>
      </p:grpSpPr>
      <p:sp>
        <p:nvSpPr>
          <p:cNvPr id="431" name="Google Shape;431;p7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Drew Mullett </a:t>
            </a:r>
            <a:r>
              <a:rPr b="1" lang="en"/>
              <a:t>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432" name="Google Shape;432;p71"/>
          <p:cNvSpPr txBox="1"/>
          <p:nvPr>
            <p:ph idx="1" type="body"/>
          </p:nvPr>
        </p:nvSpPr>
        <p:spPr>
          <a:xfrm>
            <a:off x="350025" y="1142900"/>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sz="1200">
                <a:solidFill>
                  <a:schemeClr val="dk1"/>
                </a:solidFill>
              </a:rPr>
              <a:t>Added functionality for server to make http GET request along with difficulty options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Created site segments for sudoku and killer sudoku</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Created Dockerfile for project</a:t>
            </a:r>
            <a:endParaRPr sz="11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Expected Outcomes - Kevin</a:t>
            </a:r>
            <a:endParaRPr/>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Gain Typescript knowledge (Zachary)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Create an appealing app using Tailwind CSS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Build modern tech stack skills (React, Next.js, Node.js) (Zachary, Nick)</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Strengthen interpersonal connections (Zachary)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Learn how to work with a team on a large projec</a:t>
            </a:r>
            <a:r>
              <a:rPr lang="en">
                <a:solidFill>
                  <a:schemeClr val="dk1"/>
                </a:solidFill>
              </a:rPr>
              <a:t>t (Zachary, Kevin, Nick)</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Create and design algorithms (Kevin)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Learn how to </a:t>
            </a:r>
            <a:r>
              <a:rPr lang="en">
                <a:solidFill>
                  <a:schemeClr val="dk1"/>
                </a:solidFill>
              </a:rPr>
              <a:t>build</a:t>
            </a:r>
            <a:r>
              <a:rPr lang="en">
                <a:solidFill>
                  <a:schemeClr val="dk1"/>
                </a:solidFill>
              </a:rPr>
              <a:t> an intuitive and snappy UI (Drew, Nick, Zachary)</a:t>
            </a:r>
            <a:endParaRPr>
              <a:solidFill>
                <a:schemeClr val="dk1"/>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36" name="Shape 436"/>
        <p:cNvGrpSpPr/>
        <p:nvPr/>
      </p:nvGrpSpPr>
      <p:grpSpPr>
        <a:xfrm>
          <a:off x="0" y="0"/>
          <a:ext cx="0" cy="0"/>
          <a:chOff x="0" y="0"/>
          <a:chExt cx="0" cy="0"/>
        </a:xfrm>
      </p:grpSpPr>
      <p:sp>
        <p:nvSpPr>
          <p:cNvPr id="437" name="Google Shape;437;p7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Drew Mullett Contributions - Evidence</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pic>
        <p:nvPicPr>
          <p:cNvPr id="438" name="Google Shape;438;p72"/>
          <p:cNvPicPr preferRelativeResize="0"/>
          <p:nvPr/>
        </p:nvPicPr>
        <p:blipFill>
          <a:blip r:embed="rId3">
            <a:alphaModFix/>
          </a:blip>
          <a:stretch>
            <a:fillRect/>
          </a:stretch>
        </p:blipFill>
        <p:spPr>
          <a:xfrm>
            <a:off x="4572009" y="1105025"/>
            <a:ext cx="3476891" cy="2008801"/>
          </a:xfrm>
          <a:prstGeom prst="rect">
            <a:avLst/>
          </a:prstGeom>
          <a:noFill/>
          <a:ln>
            <a:noFill/>
          </a:ln>
        </p:spPr>
      </p:pic>
      <p:pic>
        <p:nvPicPr>
          <p:cNvPr id="439" name="Google Shape;439;p72"/>
          <p:cNvPicPr preferRelativeResize="0"/>
          <p:nvPr/>
        </p:nvPicPr>
        <p:blipFill>
          <a:blip r:embed="rId4">
            <a:alphaModFix/>
          </a:blip>
          <a:stretch>
            <a:fillRect/>
          </a:stretch>
        </p:blipFill>
        <p:spPr>
          <a:xfrm>
            <a:off x="4572000" y="3113825"/>
            <a:ext cx="3476900" cy="1886508"/>
          </a:xfrm>
          <a:prstGeom prst="rect">
            <a:avLst/>
          </a:prstGeom>
          <a:noFill/>
          <a:ln>
            <a:noFill/>
          </a:ln>
        </p:spPr>
      </p:pic>
      <p:pic>
        <p:nvPicPr>
          <p:cNvPr id="440" name="Google Shape;440;p72"/>
          <p:cNvPicPr preferRelativeResize="0"/>
          <p:nvPr/>
        </p:nvPicPr>
        <p:blipFill>
          <a:blip r:embed="rId5">
            <a:alphaModFix/>
          </a:blip>
          <a:stretch>
            <a:fillRect/>
          </a:stretch>
        </p:blipFill>
        <p:spPr>
          <a:xfrm>
            <a:off x="1500325" y="1111600"/>
            <a:ext cx="3071680" cy="1873350"/>
          </a:xfrm>
          <a:prstGeom prst="rect">
            <a:avLst/>
          </a:prstGeom>
          <a:noFill/>
          <a:ln>
            <a:noFill/>
          </a:ln>
        </p:spPr>
      </p:pic>
      <p:pic>
        <p:nvPicPr>
          <p:cNvPr id="441" name="Google Shape;441;p72"/>
          <p:cNvPicPr preferRelativeResize="0"/>
          <p:nvPr/>
        </p:nvPicPr>
        <p:blipFill>
          <a:blip r:embed="rId6">
            <a:alphaModFix/>
          </a:blip>
          <a:stretch>
            <a:fillRect/>
          </a:stretch>
        </p:blipFill>
        <p:spPr>
          <a:xfrm>
            <a:off x="1500325" y="2984938"/>
            <a:ext cx="3071676" cy="2008819"/>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45" name="Shape 445"/>
        <p:cNvGrpSpPr/>
        <p:nvPr/>
      </p:nvGrpSpPr>
      <p:grpSpPr>
        <a:xfrm>
          <a:off x="0" y="0"/>
          <a:ext cx="0" cy="0"/>
          <a:chOff x="0" y="0"/>
          <a:chExt cx="0" cy="0"/>
        </a:xfrm>
      </p:grpSpPr>
      <p:sp>
        <p:nvSpPr>
          <p:cNvPr id="446" name="Google Shape;446;p7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Nick Adkins</a:t>
            </a:r>
            <a:r>
              <a:rPr b="1" lang="en"/>
              <a:t> Contributions</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447" name="Google Shape;447;p73"/>
          <p:cNvSpPr txBox="1"/>
          <p:nvPr>
            <p:ph idx="1" type="body"/>
          </p:nvPr>
        </p:nvSpPr>
        <p:spPr>
          <a:xfrm>
            <a:off x="350025" y="1142900"/>
            <a:ext cx="8520600" cy="3416400"/>
          </a:xfrm>
          <a:prstGeom prst="rect">
            <a:avLst/>
          </a:prstGeom>
        </p:spPr>
        <p:txBody>
          <a:bodyPr anchorCtr="0" anchor="t" bIns="91425" lIns="91425" spcFirstLastPara="1" rIns="91425" wrap="square" tIns="91425">
            <a:noAutofit/>
          </a:bodyPr>
          <a:lstStyle/>
          <a:p>
            <a:pPr indent="-317500" lvl="0" marL="914400" rtl="0" algn="l">
              <a:lnSpc>
                <a:spcPct val="150000"/>
              </a:lnSpc>
              <a:spcBef>
                <a:spcPts val="0"/>
              </a:spcBef>
              <a:spcAft>
                <a:spcPts val="0"/>
              </a:spcAft>
              <a:buClr>
                <a:schemeClr val="dk1"/>
              </a:buClr>
              <a:buSzPts val="1400"/>
              <a:buChar char="-"/>
            </a:pPr>
            <a:r>
              <a:rPr lang="en" sz="1400">
                <a:solidFill>
                  <a:schemeClr val="dk1"/>
                </a:solidFill>
              </a:rPr>
              <a:t>Added function to Solve the sudoku board (Mostly works, but still WIP)</a:t>
            </a:r>
            <a:endParaRPr sz="1400">
              <a:solidFill>
                <a:schemeClr val="dk1"/>
              </a:solidFill>
            </a:endParaRPr>
          </a:p>
          <a:p>
            <a:pPr indent="-317500" lvl="0" marL="914400" rtl="0" algn="l">
              <a:lnSpc>
                <a:spcPct val="150000"/>
              </a:lnSpc>
              <a:spcBef>
                <a:spcPts val="0"/>
              </a:spcBef>
              <a:spcAft>
                <a:spcPts val="0"/>
              </a:spcAft>
              <a:buClr>
                <a:schemeClr val="dk1"/>
              </a:buClr>
              <a:buSzPts val="1400"/>
              <a:buChar char="-"/>
            </a:pPr>
            <a:r>
              <a:rPr lang="en" sz="1400">
                <a:solidFill>
                  <a:schemeClr val="dk1"/>
                </a:solidFill>
              </a:rPr>
              <a:t>Completely Reworked the Generation Algorithm to be more random, at the cost of time efficiency (of which is still barely noticeable: a time of 0.2 ms VS ~30 ms to generate a board)</a:t>
            </a:r>
            <a:endParaRPr sz="1400">
              <a:solidFill>
                <a:schemeClr val="dk1"/>
              </a:solidFill>
            </a:endParaRPr>
          </a:p>
          <a:p>
            <a:pPr indent="-317500" lvl="1" marL="1371600" rtl="0" algn="l">
              <a:lnSpc>
                <a:spcPct val="150000"/>
              </a:lnSpc>
              <a:spcBef>
                <a:spcPts val="0"/>
              </a:spcBef>
              <a:spcAft>
                <a:spcPts val="0"/>
              </a:spcAft>
              <a:buClr>
                <a:schemeClr val="dk1"/>
              </a:buClr>
              <a:buSzPts val="1400"/>
              <a:buChar char="-"/>
            </a:pPr>
            <a:r>
              <a:rPr lang="en">
                <a:solidFill>
                  <a:schemeClr val="dk1"/>
                </a:solidFill>
              </a:rPr>
              <a:t>I just recently optimized the algorithm from ~30 ms → ~20 ms</a:t>
            </a:r>
            <a:endParaRPr>
              <a:solidFill>
                <a:schemeClr val="dk1"/>
              </a:solidFill>
            </a:endParaRPr>
          </a:p>
          <a:p>
            <a:pPr indent="-317500" lvl="0" marL="914400" rtl="0" algn="l">
              <a:lnSpc>
                <a:spcPct val="150000"/>
              </a:lnSpc>
              <a:spcBef>
                <a:spcPts val="0"/>
              </a:spcBef>
              <a:spcAft>
                <a:spcPts val="0"/>
              </a:spcAft>
              <a:buClr>
                <a:schemeClr val="dk1"/>
              </a:buClr>
              <a:buSzPts val="1400"/>
              <a:buChar char="-"/>
            </a:pPr>
            <a:r>
              <a:rPr lang="en" sz="1400">
                <a:solidFill>
                  <a:schemeClr val="dk1"/>
                </a:solidFill>
              </a:rPr>
              <a:t>Reworked tile showing system so that the resulting board is always compatible with the solver function</a:t>
            </a:r>
            <a:endParaRPr sz="1400">
              <a:solidFill>
                <a:schemeClr val="dk1"/>
              </a:solidFill>
            </a:endParaRPr>
          </a:p>
          <a:p>
            <a:pPr indent="-317500" lvl="0" marL="914400" rtl="0" algn="l">
              <a:lnSpc>
                <a:spcPct val="150000"/>
              </a:lnSpc>
              <a:spcBef>
                <a:spcPts val="0"/>
              </a:spcBef>
              <a:spcAft>
                <a:spcPts val="0"/>
              </a:spcAft>
              <a:buClr>
                <a:schemeClr val="dk1"/>
              </a:buClr>
              <a:buSzPts val="1400"/>
              <a:buChar char="-"/>
            </a:pPr>
            <a:r>
              <a:rPr lang="en" sz="1400">
                <a:solidFill>
                  <a:schemeClr val="dk1"/>
                </a:solidFill>
              </a:rPr>
              <a:t>Closed Issue #2</a:t>
            </a:r>
            <a:endParaRPr sz="1200">
              <a:solidFill>
                <a:schemeClr val="dk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51" name="Shape 451"/>
        <p:cNvGrpSpPr/>
        <p:nvPr/>
      </p:nvGrpSpPr>
      <p:grpSpPr>
        <a:xfrm>
          <a:off x="0" y="0"/>
          <a:ext cx="0" cy="0"/>
          <a:chOff x="0" y="0"/>
          <a:chExt cx="0" cy="0"/>
        </a:xfrm>
      </p:grpSpPr>
      <p:sp>
        <p:nvSpPr>
          <p:cNvPr id="452" name="Google Shape;452;p7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Nick Adkins Contributions - Evidence</a:t>
            </a:r>
            <a:endParaRPr b="1"/>
          </a:p>
          <a:p>
            <a:pPr indent="0" lvl="0" marL="0" rtl="0" algn="l">
              <a:spcBef>
                <a:spcPts val="0"/>
              </a:spcBef>
              <a:spcAft>
                <a:spcPts val="0"/>
              </a:spcAft>
              <a:buNone/>
            </a:pPr>
            <a:r>
              <a:t/>
            </a:r>
            <a:endParaRPr b="1"/>
          </a:p>
        </p:txBody>
      </p:sp>
      <p:pic>
        <p:nvPicPr>
          <p:cNvPr id="453" name="Google Shape;453;p74"/>
          <p:cNvPicPr preferRelativeResize="0"/>
          <p:nvPr/>
        </p:nvPicPr>
        <p:blipFill>
          <a:blip r:embed="rId3">
            <a:alphaModFix/>
          </a:blip>
          <a:stretch>
            <a:fillRect/>
          </a:stretch>
        </p:blipFill>
        <p:spPr>
          <a:xfrm>
            <a:off x="4351575" y="1893525"/>
            <a:ext cx="4792424" cy="3249974"/>
          </a:xfrm>
          <a:prstGeom prst="rect">
            <a:avLst/>
          </a:prstGeom>
          <a:noFill/>
          <a:ln>
            <a:noFill/>
          </a:ln>
        </p:spPr>
      </p:pic>
      <p:sp>
        <p:nvSpPr>
          <p:cNvPr id="454" name="Google Shape;454;p74"/>
          <p:cNvSpPr txBox="1"/>
          <p:nvPr>
            <p:ph idx="1" type="body"/>
          </p:nvPr>
        </p:nvSpPr>
        <p:spPr>
          <a:xfrm>
            <a:off x="350025" y="1142900"/>
            <a:ext cx="7595100" cy="409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200"/>
              </a:spcAft>
              <a:buNone/>
            </a:pPr>
            <a:r>
              <a:rPr lang="en" sz="1400">
                <a:solidFill>
                  <a:schemeClr val="dk1"/>
                </a:solidFill>
              </a:rPr>
              <a:t>(Both Generate.tsx &amp; Solver.tsx are now about 200 lines each, </a:t>
            </a:r>
            <a:r>
              <a:rPr lang="en" sz="1400">
                <a:solidFill>
                  <a:schemeClr val="dk1"/>
                </a:solidFill>
              </a:rPr>
              <a:t>can't</a:t>
            </a:r>
            <a:r>
              <a:rPr lang="en" sz="1400">
                <a:solidFill>
                  <a:schemeClr val="dk1"/>
                </a:solidFill>
              </a:rPr>
              <a:t> show all of it here)</a:t>
            </a:r>
            <a:endParaRPr sz="1200">
              <a:solidFill>
                <a:schemeClr val="dk1"/>
              </a:solidFill>
            </a:endParaRPr>
          </a:p>
        </p:txBody>
      </p:sp>
      <p:pic>
        <p:nvPicPr>
          <p:cNvPr id="455" name="Google Shape;455;p74"/>
          <p:cNvPicPr preferRelativeResize="0"/>
          <p:nvPr/>
        </p:nvPicPr>
        <p:blipFill>
          <a:blip r:embed="rId4">
            <a:alphaModFix/>
          </a:blip>
          <a:stretch>
            <a:fillRect/>
          </a:stretch>
        </p:blipFill>
        <p:spPr>
          <a:xfrm>
            <a:off x="0" y="1893525"/>
            <a:ext cx="4351578" cy="324997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59" name="Shape 459"/>
        <p:cNvGrpSpPr/>
        <p:nvPr/>
      </p:nvGrpSpPr>
      <p:grpSpPr>
        <a:xfrm>
          <a:off x="0" y="0"/>
          <a:ext cx="0" cy="0"/>
          <a:chOff x="0" y="0"/>
          <a:chExt cx="0" cy="0"/>
        </a:xfrm>
      </p:grpSpPr>
      <p:sp>
        <p:nvSpPr>
          <p:cNvPr id="460" name="Google Shape;460;p7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Nick Adkins Contributions - Evidence (cont.)</a:t>
            </a:r>
            <a:endParaRPr b="1"/>
          </a:p>
          <a:p>
            <a:pPr indent="0" lvl="0" marL="0" rtl="0" algn="l">
              <a:spcBef>
                <a:spcPts val="0"/>
              </a:spcBef>
              <a:spcAft>
                <a:spcPts val="0"/>
              </a:spcAft>
              <a:buNone/>
            </a:pPr>
            <a:r>
              <a:t/>
            </a:r>
            <a:endParaRPr b="1"/>
          </a:p>
        </p:txBody>
      </p:sp>
      <p:sp>
        <p:nvSpPr>
          <p:cNvPr id="461" name="Google Shape;461;p75"/>
          <p:cNvSpPr txBox="1"/>
          <p:nvPr>
            <p:ph idx="1" type="body"/>
          </p:nvPr>
        </p:nvSpPr>
        <p:spPr>
          <a:xfrm>
            <a:off x="311700" y="1541200"/>
            <a:ext cx="5455800" cy="3242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400">
                <a:solidFill>
                  <a:schemeClr val="dk1"/>
                </a:solidFill>
              </a:rPr>
              <a:t>I Copied over my code into a test file, and logged the time it took to generate the board (using the performance.now() function).</a:t>
            </a:r>
            <a:endParaRPr sz="1400">
              <a:solidFill>
                <a:schemeClr val="dk1"/>
              </a:solidFill>
            </a:endParaRPr>
          </a:p>
          <a:p>
            <a:pPr indent="0" lvl="0" marL="0" rtl="0" algn="l">
              <a:lnSpc>
                <a:spcPct val="150000"/>
              </a:lnSpc>
              <a:spcBef>
                <a:spcPts val="1200"/>
              </a:spcBef>
              <a:spcAft>
                <a:spcPts val="0"/>
              </a:spcAft>
              <a:buNone/>
            </a:pPr>
            <a:r>
              <a:rPr lang="en" sz="1400">
                <a:solidFill>
                  <a:schemeClr val="dk1"/>
                </a:solidFill>
              </a:rPr>
              <a:t>Post-Optimization: I output the average time (ms) of 40 generation </a:t>
            </a:r>
            <a:r>
              <a:rPr lang="en" sz="1400">
                <a:solidFill>
                  <a:schemeClr val="dk1"/>
                </a:solidFill>
              </a:rPr>
              <a:t>attempts</a:t>
            </a:r>
            <a:r>
              <a:rPr lang="en" sz="1400">
                <a:solidFill>
                  <a:schemeClr val="dk1"/>
                </a:solidFill>
              </a:rPr>
              <a:t>, repeated 20 times, into a text file, as seen on the right. </a:t>
            </a:r>
            <a:br>
              <a:rPr lang="en" sz="1400">
                <a:solidFill>
                  <a:schemeClr val="dk1"/>
                </a:solidFill>
              </a:rPr>
            </a:br>
            <a:r>
              <a:rPr lang="en" sz="1400">
                <a:solidFill>
                  <a:schemeClr val="dk1"/>
                </a:solidFill>
              </a:rPr>
              <a:t>I </a:t>
            </a:r>
            <a:r>
              <a:rPr lang="en" sz="1400">
                <a:solidFill>
                  <a:schemeClr val="dk1"/>
                </a:solidFill>
              </a:rPr>
              <a:t>don't</a:t>
            </a:r>
            <a:r>
              <a:rPr lang="en" sz="1400">
                <a:solidFill>
                  <a:schemeClr val="dk1"/>
                </a:solidFill>
              </a:rPr>
              <a:t> have an image of what the numbers were Pre-Optimization, but they were higher, around 30 ms or so.</a:t>
            </a:r>
            <a:endParaRPr sz="1400">
              <a:solidFill>
                <a:schemeClr val="dk1"/>
              </a:solidFill>
            </a:endParaRPr>
          </a:p>
          <a:p>
            <a:pPr indent="0" lvl="0" marL="0" rtl="0" algn="l">
              <a:lnSpc>
                <a:spcPct val="150000"/>
              </a:lnSpc>
              <a:spcBef>
                <a:spcPts val="1200"/>
              </a:spcBef>
              <a:spcAft>
                <a:spcPts val="1200"/>
              </a:spcAft>
              <a:buNone/>
            </a:pPr>
            <a:r>
              <a:rPr i="1" lang="en" sz="1400">
                <a:solidFill>
                  <a:schemeClr val="dk1"/>
                </a:solidFill>
              </a:rPr>
              <a:t>Note: These numbers were from my desktop; it generates a bit slower on my laptop</a:t>
            </a:r>
            <a:endParaRPr sz="1400">
              <a:solidFill>
                <a:schemeClr val="dk1"/>
              </a:solidFill>
            </a:endParaRPr>
          </a:p>
        </p:txBody>
      </p:sp>
      <p:pic>
        <p:nvPicPr>
          <p:cNvPr id="462" name="Google Shape;462;p75"/>
          <p:cNvPicPr preferRelativeResize="0"/>
          <p:nvPr/>
        </p:nvPicPr>
        <p:blipFill>
          <a:blip r:embed="rId3">
            <a:alphaModFix/>
          </a:blip>
          <a:stretch>
            <a:fillRect/>
          </a:stretch>
        </p:blipFill>
        <p:spPr>
          <a:xfrm>
            <a:off x="5924075" y="1142900"/>
            <a:ext cx="1865083" cy="382097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66" name="Shape 466"/>
        <p:cNvGrpSpPr/>
        <p:nvPr/>
      </p:nvGrpSpPr>
      <p:grpSpPr>
        <a:xfrm>
          <a:off x="0" y="0"/>
          <a:ext cx="0" cy="0"/>
          <a:chOff x="0" y="0"/>
          <a:chExt cx="0" cy="0"/>
        </a:xfrm>
      </p:grpSpPr>
      <p:sp>
        <p:nvSpPr>
          <p:cNvPr id="467" name="Google Shape;467;p7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Kevin Belock’s contributions</a:t>
            </a:r>
            <a:endParaRPr b="1"/>
          </a:p>
          <a:p>
            <a:pPr indent="0" lvl="0" marL="0" rtl="0" algn="l">
              <a:spcBef>
                <a:spcPts val="0"/>
              </a:spcBef>
              <a:spcAft>
                <a:spcPts val="0"/>
              </a:spcAft>
              <a:buNone/>
            </a:pPr>
            <a:r>
              <a:t/>
            </a:r>
            <a:endParaRPr b="1"/>
          </a:p>
        </p:txBody>
      </p:sp>
      <p:sp>
        <p:nvSpPr>
          <p:cNvPr id="468" name="Google Shape;468;p76"/>
          <p:cNvSpPr txBox="1"/>
          <p:nvPr>
            <p:ph idx="1" type="body"/>
          </p:nvPr>
        </p:nvSpPr>
        <p:spPr>
          <a:xfrm>
            <a:off x="311700" y="1541200"/>
            <a:ext cx="5455800" cy="3242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200"/>
              </a:spcAft>
              <a:buNone/>
            </a:pPr>
            <a:r>
              <a:rPr lang="en" sz="1400">
                <a:solidFill>
                  <a:schemeClr val="dk1"/>
                </a:solidFill>
              </a:rPr>
              <a:t>I researched ways to implement the cage / grouping for the killer sudoku side of the board. The hardest thing to make will be implementing the shapes and outlining them properly without any overlap.</a:t>
            </a:r>
            <a:endParaRPr sz="1400">
              <a:solidFill>
                <a:schemeClr val="dk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472" name="Shape 472"/>
        <p:cNvGrpSpPr/>
        <p:nvPr/>
      </p:nvGrpSpPr>
      <p:grpSpPr>
        <a:xfrm>
          <a:off x="0" y="0"/>
          <a:ext cx="0" cy="0"/>
          <a:chOff x="0" y="0"/>
          <a:chExt cx="0" cy="0"/>
        </a:xfrm>
      </p:grpSpPr>
      <p:sp>
        <p:nvSpPr>
          <p:cNvPr id="473" name="Google Shape;473;p7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Kevin Belock’s contributions evidence</a:t>
            </a:r>
            <a:endParaRPr b="1"/>
          </a:p>
          <a:p>
            <a:pPr indent="0" lvl="0" marL="0" rtl="0" algn="l">
              <a:spcBef>
                <a:spcPts val="0"/>
              </a:spcBef>
              <a:spcAft>
                <a:spcPts val="0"/>
              </a:spcAft>
              <a:buNone/>
            </a:pPr>
            <a:r>
              <a:t/>
            </a:r>
            <a:endParaRPr b="1"/>
          </a:p>
        </p:txBody>
      </p:sp>
      <p:sp>
        <p:nvSpPr>
          <p:cNvPr id="474" name="Google Shape;474;p77"/>
          <p:cNvSpPr txBox="1"/>
          <p:nvPr>
            <p:ph idx="1" type="body"/>
          </p:nvPr>
        </p:nvSpPr>
        <p:spPr>
          <a:xfrm>
            <a:off x="311700" y="1541200"/>
            <a:ext cx="5455800" cy="3242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400">
                <a:solidFill>
                  <a:schemeClr val="dk1"/>
                </a:solidFill>
              </a:rPr>
              <a:t>Websites I have visited for </a:t>
            </a:r>
            <a:r>
              <a:rPr lang="en" sz="1400">
                <a:solidFill>
                  <a:schemeClr val="dk1"/>
                </a:solidFill>
              </a:rPr>
              <a:t>research;</a:t>
            </a:r>
            <a:endParaRPr sz="1400">
              <a:solidFill>
                <a:schemeClr val="dk1"/>
              </a:solidFill>
            </a:endParaRPr>
          </a:p>
          <a:p>
            <a:pPr indent="-317500" lvl="0" marL="457200" rtl="0" algn="l">
              <a:lnSpc>
                <a:spcPct val="150000"/>
              </a:lnSpc>
              <a:spcBef>
                <a:spcPts val="1200"/>
              </a:spcBef>
              <a:spcAft>
                <a:spcPts val="0"/>
              </a:spcAft>
              <a:buClr>
                <a:schemeClr val="dk1"/>
              </a:buClr>
              <a:buSzPts val="1400"/>
              <a:buChar char="●"/>
            </a:pPr>
            <a:r>
              <a:rPr lang="en" sz="1400" u="sng">
                <a:solidFill>
                  <a:schemeClr val="dk1"/>
                </a:solidFill>
                <a:hlinkClick r:id="rId3">
                  <a:extLst>
                    <a:ext uri="{A12FA001-AC4F-418D-AE19-62706E023703}">
                      <ahyp:hlinkClr val="tx"/>
                    </a:ext>
                  </a:extLst>
                </a:hlinkClick>
              </a:rPr>
              <a:t>https://markheath.net/post/typescript-tetris</a:t>
            </a:r>
            <a:endParaRPr sz="1400">
              <a:solidFill>
                <a:schemeClr val="dk1"/>
              </a:solidFill>
            </a:endParaRPr>
          </a:p>
          <a:p>
            <a:pPr indent="-317500" lvl="0" marL="457200" rtl="0" algn="l">
              <a:lnSpc>
                <a:spcPct val="150000"/>
              </a:lnSpc>
              <a:spcBef>
                <a:spcPts val="0"/>
              </a:spcBef>
              <a:spcAft>
                <a:spcPts val="0"/>
              </a:spcAft>
              <a:buClr>
                <a:schemeClr val="dk1"/>
              </a:buClr>
              <a:buSzPts val="1400"/>
              <a:buChar char="●"/>
            </a:pPr>
            <a:r>
              <a:rPr lang="en" sz="1400" u="sng">
                <a:solidFill>
                  <a:schemeClr val="dk1"/>
                </a:solidFill>
                <a:hlinkClick r:id="rId4">
                  <a:extLst>
                    <a:ext uri="{A12FA001-AC4F-418D-AE19-62706E023703}">
                      <ahyp:hlinkClr val="tx"/>
                    </a:ext>
                  </a:extLst>
                </a:hlinkClick>
              </a:rPr>
              <a:t>https://resources.jointjs.com/tutorials/joint/tutorials/ts-shape.html</a:t>
            </a:r>
            <a:endParaRPr sz="1400">
              <a:solidFill>
                <a:schemeClr val="dk1"/>
              </a:solidFill>
            </a:endParaRPr>
          </a:p>
          <a:p>
            <a:pPr indent="-317500" lvl="0" marL="457200" rtl="0" algn="l">
              <a:lnSpc>
                <a:spcPct val="150000"/>
              </a:lnSpc>
              <a:spcBef>
                <a:spcPts val="0"/>
              </a:spcBef>
              <a:spcAft>
                <a:spcPts val="0"/>
              </a:spcAft>
              <a:buClr>
                <a:schemeClr val="dk1"/>
              </a:buClr>
              <a:buSzPts val="1400"/>
              <a:buChar char="●"/>
            </a:pPr>
            <a:r>
              <a:rPr lang="en" sz="1400" u="sng">
                <a:solidFill>
                  <a:schemeClr val="dk1"/>
                </a:solidFill>
                <a:hlinkClick r:id="rId5">
                  <a:extLst>
                    <a:ext uri="{A12FA001-AC4F-418D-AE19-62706E023703}">
                      <ahyp:hlinkClr val="tx"/>
                    </a:ext>
                  </a:extLst>
                </a:hlinkClick>
              </a:rPr>
              <a:t>https://blog.wolfram.com/2020/06/02/using-integer-optimization-to-build-and-solve-sudoku-games-with-the-wolfram-language%C2%A0/</a:t>
            </a:r>
            <a:endParaRPr sz="1400">
              <a:solidFill>
                <a:schemeClr val="dk1"/>
              </a:solidFill>
            </a:endParaRPr>
          </a:p>
          <a:p>
            <a:pPr indent="0" lvl="0" marL="0" rtl="0" algn="l">
              <a:lnSpc>
                <a:spcPct val="150000"/>
              </a:lnSpc>
              <a:spcBef>
                <a:spcPts val="1200"/>
              </a:spcBef>
              <a:spcAft>
                <a:spcPts val="1200"/>
              </a:spcAft>
              <a:buNone/>
            </a:pPr>
            <a:r>
              <a:t/>
            </a:r>
            <a:endParaRPr sz="1400">
              <a:solidFill>
                <a:schemeClr val="dk1"/>
              </a:solidFill>
            </a:endParaRPr>
          </a:p>
        </p:txBody>
      </p:sp>
      <p:pic>
        <p:nvPicPr>
          <p:cNvPr id="475" name="Google Shape;475;p77"/>
          <p:cNvPicPr preferRelativeResize="0"/>
          <p:nvPr/>
        </p:nvPicPr>
        <p:blipFill>
          <a:blip r:embed="rId6">
            <a:alphaModFix/>
          </a:blip>
          <a:stretch>
            <a:fillRect/>
          </a:stretch>
        </p:blipFill>
        <p:spPr>
          <a:xfrm>
            <a:off x="5880050" y="915500"/>
            <a:ext cx="2485125" cy="2351650"/>
          </a:xfrm>
          <a:prstGeom prst="rect">
            <a:avLst/>
          </a:prstGeom>
          <a:noFill/>
          <a:ln>
            <a:noFill/>
          </a:ln>
        </p:spPr>
      </p:pic>
      <p:pic>
        <p:nvPicPr>
          <p:cNvPr id="476" name="Google Shape;476;p77"/>
          <p:cNvPicPr preferRelativeResize="0"/>
          <p:nvPr/>
        </p:nvPicPr>
        <p:blipFill>
          <a:blip r:embed="rId7">
            <a:alphaModFix/>
          </a:blip>
          <a:stretch>
            <a:fillRect/>
          </a:stretch>
        </p:blipFill>
        <p:spPr>
          <a:xfrm>
            <a:off x="5880050" y="3267150"/>
            <a:ext cx="2485125" cy="1551213"/>
          </a:xfrm>
          <a:prstGeom prst="rect">
            <a:avLst/>
          </a:prstGeom>
          <a:noFill/>
          <a:ln>
            <a:noFill/>
          </a:ln>
        </p:spPr>
      </p:pic>
      <p:pic>
        <p:nvPicPr>
          <p:cNvPr id="477" name="Google Shape;477;p77"/>
          <p:cNvPicPr preferRelativeResize="0"/>
          <p:nvPr/>
        </p:nvPicPr>
        <p:blipFill>
          <a:blip r:embed="rId8">
            <a:alphaModFix/>
          </a:blip>
          <a:stretch>
            <a:fillRect/>
          </a:stretch>
        </p:blipFill>
        <p:spPr>
          <a:xfrm>
            <a:off x="3551000" y="3652275"/>
            <a:ext cx="2329052" cy="1443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Base/Hello World - Zach</a:t>
            </a:r>
            <a:endParaRPr/>
          </a:p>
        </p:txBody>
      </p:sp>
      <p:sp>
        <p:nvSpPr>
          <p:cNvPr id="92" name="Google Shape;92;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npx create-next-app@latest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Init node modules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Init React app</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Tailor config files to aid in the development process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Updated favicon to Sudoku (image in top left of browser)</a:t>
            </a: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98" name="Google Shape;98;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9" name="Google Shape;99;p20"/>
          <p:cNvPicPr preferRelativeResize="0"/>
          <p:nvPr/>
        </p:nvPicPr>
        <p:blipFill>
          <a:blip r:embed="rId3">
            <a:alphaModFix/>
          </a:blip>
          <a:stretch>
            <a:fillRect/>
          </a:stretch>
        </p:blipFill>
        <p:spPr>
          <a:xfrm>
            <a:off x="43225" y="0"/>
            <a:ext cx="9057546" cy="5143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Tool Chain/</a:t>
            </a:r>
            <a:r>
              <a:rPr lang="en"/>
              <a:t>Tech Stack - Zach</a:t>
            </a:r>
            <a:endParaRPr/>
          </a:p>
          <a:p>
            <a:pPr indent="0" lvl="0" marL="0" rtl="0" algn="l">
              <a:spcBef>
                <a:spcPts val="0"/>
              </a:spcBef>
              <a:spcAft>
                <a:spcPts val="0"/>
              </a:spcAft>
              <a:buNone/>
            </a:pPr>
            <a:r>
              <a:t/>
            </a:r>
            <a:endParaRPr/>
          </a:p>
        </p:txBody>
      </p:sp>
      <p:sp>
        <p:nvSpPr>
          <p:cNvPr id="105" name="Google Shape;105;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1"/>
              </a:buClr>
              <a:buSzPts val="1800"/>
              <a:buChar char="-"/>
            </a:pPr>
            <a:r>
              <a:rPr lang="en">
                <a:solidFill>
                  <a:schemeClr val="dk1"/>
                </a:solidFill>
              </a:rPr>
              <a:t>React via Next.js</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Typescript back-end</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Tailwind CSS front-end</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Node for speed</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NPM for building/running</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Homebrew for package managing</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Linode server</a:t>
            </a:r>
            <a:endParaRPr>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